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7"/>
  </p:sldMasterIdLst>
  <p:notesMasterIdLst>
    <p:notesMasterId r:id="rId21"/>
  </p:notesMasterIdLst>
  <p:sldIdLst>
    <p:sldId id="3579" r:id="rId8"/>
    <p:sldId id="1435" r:id="rId9"/>
    <p:sldId id="1436" r:id="rId10"/>
    <p:sldId id="1437" r:id="rId11"/>
    <p:sldId id="1438" r:id="rId12"/>
    <p:sldId id="1439" r:id="rId13"/>
    <p:sldId id="1432" r:id="rId14"/>
    <p:sldId id="1423" r:id="rId15"/>
    <p:sldId id="1441" r:id="rId16"/>
    <p:sldId id="1428" r:id="rId17"/>
    <p:sldId id="1442" r:id="rId18"/>
    <p:sldId id="3583" r:id="rId19"/>
    <p:sldId id="144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94660"/>
  </p:normalViewPr>
  <p:slideViewPr>
    <p:cSldViewPr snapToGrid="0">
      <p:cViewPr varScale="1">
        <p:scale>
          <a:sx n="95" d="100"/>
          <a:sy n="95" d="100"/>
        </p:scale>
        <p:origin x="652" y="72"/>
      </p:cViewPr>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tx2"/>
              </a:solidFill>
              <a:ln w="19050">
                <a:noFill/>
              </a:ln>
              <a:effectLst/>
            </c:spPr>
            <c:extLst>
              <c:ext xmlns:c16="http://schemas.microsoft.com/office/drawing/2014/chart" uri="{C3380CC4-5D6E-409C-BE32-E72D297353CC}">
                <c16:uniqueId val="{00000002-C6FE-4277-AF4C-30E7AF206C3E}"/>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1-C6FE-4277-AF4C-30E7AF206C3E}"/>
              </c:ext>
            </c:extLst>
          </c:dPt>
          <c:cat>
            <c:strRef>
              <c:f>Sheet1!$A$2:$A$3</c:f>
              <c:strCache>
                <c:ptCount val="2"/>
                <c:pt idx="0">
                  <c:v>1st Qtr</c:v>
                </c:pt>
                <c:pt idx="1">
                  <c:v>2nd Qtr</c:v>
                </c:pt>
              </c:strCache>
            </c:strRef>
          </c:cat>
          <c:val>
            <c:numRef>
              <c:f>Sheet1!$B$2:$B$3</c:f>
              <c:numCache>
                <c:formatCode>0%</c:formatCode>
                <c:ptCount val="2"/>
                <c:pt idx="0">
                  <c:v>0.5</c:v>
                </c:pt>
                <c:pt idx="1">
                  <c:v>0.5</c:v>
                </c:pt>
              </c:numCache>
            </c:numRef>
          </c:val>
          <c:extLst>
            <c:ext xmlns:c16="http://schemas.microsoft.com/office/drawing/2014/chart" uri="{C3380CC4-5D6E-409C-BE32-E72D297353CC}">
              <c16:uniqueId val="{00000000-C6FE-4277-AF4C-30E7AF206C3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tx2"/>
              </a:solidFill>
              <a:ln w="19050">
                <a:noFill/>
              </a:ln>
              <a:effectLst/>
            </c:spPr>
            <c:extLst>
              <c:ext xmlns:c16="http://schemas.microsoft.com/office/drawing/2014/chart" uri="{C3380CC4-5D6E-409C-BE32-E72D297353CC}">
                <c16:uniqueId val="{00000002-C6FE-4277-AF4C-30E7AF206C3E}"/>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1-C6FE-4277-AF4C-30E7AF206C3E}"/>
              </c:ext>
            </c:extLst>
          </c:dPt>
          <c:cat>
            <c:strRef>
              <c:f>Sheet1!$A$2:$A$3</c:f>
              <c:strCache>
                <c:ptCount val="2"/>
                <c:pt idx="0">
                  <c:v>1st Qtr</c:v>
                </c:pt>
                <c:pt idx="1">
                  <c:v>2nd Qtr</c:v>
                </c:pt>
              </c:strCache>
            </c:strRef>
          </c:cat>
          <c:val>
            <c:numRef>
              <c:f>Sheet1!$B$2:$B$3</c:f>
              <c:numCache>
                <c:formatCode>0%</c:formatCode>
                <c:ptCount val="2"/>
                <c:pt idx="0">
                  <c:v>0.59</c:v>
                </c:pt>
                <c:pt idx="1">
                  <c:v>0.41</c:v>
                </c:pt>
              </c:numCache>
            </c:numRef>
          </c:val>
          <c:extLst>
            <c:ext xmlns:c16="http://schemas.microsoft.com/office/drawing/2014/chart" uri="{C3380CC4-5D6E-409C-BE32-E72D297353CC}">
              <c16:uniqueId val="{00000000-C6FE-4277-AF4C-30E7AF206C3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2-C6FE-4277-AF4C-30E7AF206C3E}"/>
              </c:ext>
            </c:extLst>
          </c:dPt>
          <c:dPt>
            <c:idx val="1"/>
            <c:bubble3D val="0"/>
            <c:spPr>
              <a:solidFill>
                <a:srgbClr val="F2F2F2"/>
              </a:solidFill>
              <a:ln w="19050">
                <a:noFill/>
              </a:ln>
              <a:effectLst/>
            </c:spPr>
            <c:extLst>
              <c:ext xmlns:c16="http://schemas.microsoft.com/office/drawing/2014/chart" uri="{C3380CC4-5D6E-409C-BE32-E72D297353CC}">
                <c16:uniqueId val="{00000001-C6FE-4277-AF4C-30E7AF206C3E}"/>
              </c:ext>
            </c:extLst>
          </c:dPt>
          <c:cat>
            <c:strRef>
              <c:f>Sheet1!$A$2:$A$3</c:f>
              <c:strCache>
                <c:ptCount val="2"/>
                <c:pt idx="0">
                  <c:v>1st Qtr</c:v>
                </c:pt>
                <c:pt idx="1">
                  <c:v>2nd Qtr</c:v>
                </c:pt>
              </c:strCache>
            </c:strRef>
          </c:cat>
          <c:val>
            <c:numRef>
              <c:f>Sheet1!$B$2:$B$3</c:f>
              <c:numCache>
                <c:formatCode>General</c:formatCode>
                <c:ptCount val="2"/>
              </c:numCache>
            </c:numRef>
          </c:val>
          <c:extLst>
            <c:ext xmlns:c16="http://schemas.microsoft.com/office/drawing/2014/chart" uri="{C3380CC4-5D6E-409C-BE32-E72D297353CC}">
              <c16:uniqueId val="{00000000-C6FE-4277-AF4C-30E7AF206C3E}"/>
            </c:ext>
          </c:extLst>
        </c:ser>
        <c:dLbls>
          <c:showLegendKey val="0"/>
          <c:showVal val="0"/>
          <c:showCatName val="0"/>
          <c:showSerName val="0"/>
          <c:showPercent val="0"/>
          <c:showBubbleSize val="0"/>
          <c:showLeaderLines val="1"/>
        </c:dLbls>
        <c:firstSliceAng val="0"/>
        <c:holeSize val="7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9740-41AA-B55E-D9DF48E0B82D}"/>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9740-41AA-B55E-D9DF48E0B82D}"/>
              </c:ext>
            </c:extLst>
          </c:dPt>
          <c:cat>
            <c:strRef>
              <c:f>Sheet1!$A$2:$A$3</c:f>
              <c:strCache>
                <c:ptCount val="2"/>
                <c:pt idx="0">
                  <c:v>1st Qtr</c:v>
                </c:pt>
                <c:pt idx="1">
                  <c:v>2nd Qtr</c:v>
                </c:pt>
              </c:strCache>
            </c:strRef>
          </c:cat>
          <c:val>
            <c:numRef>
              <c:f>Sheet1!$B$2:$B$3</c:f>
              <c:numCache>
                <c:formatCode>General</c:formatCode>
                <c:ptCount val="2"/>
              </c:numCache>
            </c:numRef>
          </c:val>
          <c:extLst>
            <c:ext xmlns:c16="http://schemas.microsoft.com/office/drawing/2014/chart" uri="{C3380CC4-5D6E-409C-BE32-E72D297353CC}">
              <c16:uniqueId val="{00000004-9740-41AA-B55E-D9DF48E0B82D}"/>
            </c:ext>
          </c:extLst>
        </c:ser>
        <c:dLbls>
          <c:showLegendKey val="0"/>
          <c:showVal val="0"/>
          <c:showCatName val="0"/>
          <c:showSerName val="0"/>
          <c:showPercent val="0"/>
          <c:showBubbleSize val="0"/>
          <c:showLeaderLines val="1"/>
        </c:dLbls>
        <c:firstSliceAng val="0"/>
        <c:holeSize val="56"/>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461FF9-1101-4FF6-B011-71C47DD619E5}" type="datetimeFigureOut">
              <a:rPr lang="en-US" smtClean="0"/>
              <a:t>12/27/2018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D94F05-9B80-47A2-8DE1-8B8D9CE8625B}" type="slidenum">
              <a:rPr lang="en-US" smtClean="0"/>
              <a:t>‹#›</a:t>
            </a:fld>
            <a:endParaRPr lang="en-US"/>
          </a:p>
        </p:txBody>
      </p:sp>
    </p:spTree>
    <p:extLst>
      <p:ext uri="{BB962C8B-B14F-4D97-AF65-F5344CB8AC3E}">
        <p14:creationId xmlns:p14="http://schemas.microsoft.com/office/powerpoint/2010/main" val="1222900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srgbClr val="353535"/>
                </a:solidFill>
                <a:effectLst/>
                <a:uLnTx/>
                <a:uFillTx/>
                <a:latin typeface="Segoe UI Light" panose="020B0502040204020203" pitchFamily="34" charset="0"/>
                <a:ea typeface="+mn-ea"/>
                <a:cs typeface="Segoe UI Light" panose="020B0502040204020203" pitchFamily="34" charset="0"/>
              </a:rPr>
              <a:t>One of the consequences of living in the digital era is that we are bombarded with information, short on attention, and driven to distraction. And sellers are not immune. They have to navigate data, processes, and tools while making sense of conflicting or unclear expectations. In fact, </a:t>
            </a:r>
            <a:r>
              <a:rPr lang="en-US" sz="900" dirty="0">
                <a:latin typeface="Segoe UI Light" panose="020B0502040204020203" pitchFamily="34" charset="0"/>
                <a:cs typeface="Segoe UI Light" panose="020B0502040204020203" pitchFamily="34" charset="0"/>
              </a:rPr>
              <a:t>59% of sellers say they have too many sales tools, and 50% of workers don’t know what’s expected of them. According to Accenture’s analysis, distractions </a:t>
            </a:r>
            <a:r>
              <a:rPr kumimoji="0" lang="en-US" sz="900" b="0" i="0" u="none" strike="noStrike" kern="1200" cap="none" spc="0" normalizeH="0" baseline="0" noProof="0" dirty="0">
                <a:ln>
                  <a:noFill/>
                </a:ln>
                <a:solidFill>
                  <a:srgbClr val="353535"/>
                </a:solidFill>
                <a:effectLst/>
                <a:uLnTx/>
                <a:uFillTx/>
                <a:latin typeface="Segoe UI Light" panose="020B0502040204020203" pitchFamily="34" charset="0"/>
                <a:ea typeface="+mn-ea"/>
                <a:cs typeface="Segoe UI Light" panose="020B0502040204020203" pitchFamily="34" charset="0"/>
              </a:rPr>
              <a:t>reduce sellers’ performance by 14%, a significant cost to organizations. </a:t>
            </a:r>
            <a:endParaRPr lang="en-US" sz="900" dirty="0">
              <a:latin typeface="Segoe UI Light" panose="020B0502040204020203" pitchFamily="34" charset="0"/>
              <a:cs typeface="Segoe UI Light"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79473E9-8B13-4F07-93CE-C7E2C07D4EA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12/27/2018 5:53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56674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900" b="0" i="0" u="none" strike="noStrike" kern="1200" dirty="0">
                <a:solidFill>
                  <a:schemeClr val="tx1"/>
                </a:solidFill>
                <a:effectLst/>
                <a:latin typeface="Segoe UI Light" pitchFamily="34" charset="0"/>
                <a:ea typeface="+mn-ea"/>
                <a:cs typeface="+mn-cs"/>
              </a:rPr>
              <a:t>Swarovski shines bright with better insight into their customers. Swarovski the world leader in precision-cut crystal and fashion jewelry wanted to boost sales performance. Swarovski chose Dynamics 365 because of its superior usability, mobility, and integration. With the solution, Swarovski is able to connect the global sales teams across all channels and regions to create a single platform for sales, marketing, and the leadership team in order to get a single, unified view of customers. This enables Swarovski to “be one step ahead – acting instead of reacting.” </a:t>
            </a:r>
          </a:p>
          <a:p>
            <a:pPr lvl="0"/>
            <a:endParaRPr lang="en-US" sz="900" b="0" i="0" u="none" strike="noStrike" kern="1200" dirty="0">
              <a:solidFill>
                <a:schemeClr val="tx1"/>
              </a:solidFill>
              <a:effectLst/>
              <a:latin typeface="Segoe UI Light" pitchFamily="34" charset="0"/>
              <a:ea typeface="+mn-ea"/>
              <a:cs typeface="+mn-cs"/>
            </a:endParaRPr>
          </a:p>
          <a:p>
            <a:pPr lvl="0"/>
            <a:r>
              <a:rPr lang="en-US" sz="900" b="0" kern="1200" dirty="0">
                <a:solidFill>
                  <a:schemeClr val="tx1"/>
                </a:solidFill>
                <a:effectLst/>
                <a:latin typeface="Segoe UI Light" pitchFamily="34" charset="0"/>
                <a:ea typeface="+mn-ea"/>
                <a:cs typeface="+mn-cs"/>
              </a:rPr>
              <a:t>https://customers.microsoft.com/en-us/story/microsoft-dynamics-crm-boosts-swarovskis-global-sales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5212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872"/>
            <a:r>
              <a:rPr lang="en-US" sz="900" dirty="0">
                <a:solidFill>
                  <a:srgbClr val="292929"/>
                </a:solidFill>
                <a:latin typeface="Segoe UI Light" panose="020B0502040204020203" pitchFamily="34" charset="0"/>
                <a:cs typeface="Segoe UI Light" panose="020B0502040204020203" pitchFamily="34" charset="0"/>
              </a:rPr>
              <a:t>Established in 1956 to provide affordable footwear to US Marines and others, the small company transformed its business processes with Microsoft Dynamics 365. Now, Quantico Boot can automate financial and operational workflow, respond faster to customers, and expand business with confidence.</a:t>
            </a:r>
          </a:p>
          <a:p>
            <a:pPr defTabSz="922872"/>
            <a:endParaRPr lang="en-US" sz="900" dirty="0">
              <a:solidFill>
                <a:srgbClr val="292929"/>
              </a:solidFill>
              <a:latin typeface="Segoe UI Light" panose="020B0502040204020203" pitchFamily="34" charset="0"/>
              <a:cs typeface="Segoe UI Light" panose="020B0502040204020203" pitchFamily="34" charset="0"/>
            </a:endParaRPr>
          </a:p>
          <a:p>
            <a:pPr defTabSz="922872"/>
            <a:r>
              <a:rPr lang="en-US" sz="900" b="0" i="0" u="none" strike="noStrike" kern="1200" dirty="0">
                <a:solidFill>
                  <a:schemeClr val="tx1"/>
                </a:solidFill>
                <a:effectLst/>
                <a:latin typeface="Segoe UI Light" panose="020B0502040204020203" pitchFamily="34" charset="0"/>
                <a:ea typeface="+mn-ea"/>
                <a:cs typeface="Segoe UI Light" panose="020B0502040204020203" pitchFamily="34" charset="0"/>
              </a:rPr>
              <a:t>With Dynamics 365, sellers have one streamlined workflow that connects Outlook and sales capabilities. Sellers can see sales data directly inside emails. Having the essential sales data directly inside emails means sellers can respond quickly to customers and stay productive since they don’t have to switch between apps to complete common sales activities.   </a:t>
            </a:r>
          </a:p>
          <a:p>
            <a:pPr defTabSz="922872"/>
            <a:endParaRPr lang="en-US" dirty="0"/>
          </a:p>
          <a:p>
            <a:r>
              <a:rPr lang="en-US" dirty="0"/>
              <a:t>https://customers.microsoft.com/en-us/story/quantico-boot</a:t>
            </a:r>
          </a:p>
          <a:p>
            <a:endParaRPr lang="en-US"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53EE6A3-7E79-4ACE-A926-13D561BB2C3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12/27/2018 5:53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84490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53EE6A3-7E79-4ACE-A926-13D561BB2C3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12/27/2018 5:53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6206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In addition to distractions, sellers face increasing complexity in today’s sales environment. Sellers have to juggle an average of 6.8 stakeholders and 16 colleagues per deal, resulting in longer and more complex sales cycles. Sellers are on twice as many teams now compared with just a few years ago, and they work while on the go, complicating collaboration efforts.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What can sales leaders do to drive sales productivity in an environment filled with distractions and complexity?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kern="1200" baseline="0" dirty="0">
              <a:solidFill>
                <a:schemeClr val="tx1"/>
              </a:solidFill>
              <a:latin typeface="Segoe UI Light" pitchFamily="34" charset="0"/>
              <a:ea typeface="+mn-ea"/>
              <a:cs typeface="Segoe UI" panose="020B0502040204020203" pitchFamily="34" charset="0"/>
            </a:endParaRPr>
          </a:p>
          <a:p>
            <a:endParaRPr lang="en-US" sz="1200" dirty="0">
              <a:solidFill>
                <a:schemeClr val="tx1"/>
              </a:solidFill>
              <a:latin typeface="+mn-lt"/>
            </a:endParaRPr>
          </a:p>
          <a:p>
            <a:endParaRPr lang="en-US" sz="1200" dirty="0">
              <a:solidFill>
                <a:schemeClr val="tx1"/>
              </a:solidFill>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3FD98-CD5B-4ADD-8DA6-FE36A8C66EA7}"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39267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kern="1200" dirty="0">
                <a:solidFill>
                  <a:schemeClr val="tx1"/>
                </a:solidFill>
                <a:effectLst/>
                <a:latin typeface="Segoe UI Light" pitchFamily="34" charset="0"/>
                <a:ea typeface="+mn-ea"/>
                <a:cs typeface="+mn-cs"/>
              </a:rPr>
              <a:t>Microsoft Dynamics 365 helps organizations modernize sales productivity in the face of these challenges. With Dynamics 365, sellers can do less, not more: </a:t>
            </a:r>
          </a:p>
          <a:p>
            <a:endParaRPr lang="en-US" sz="900" b="0" i="0" u="none" strike="noStrike"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b="0" i="0" u="none" strike="noStrike" kern="1200" dirty="0">
                <a:solidFill>
                  <a:schemeClr val="tx1"/>
                </a:solidFill>
                <a:effectLst/>
                <a:latin typeface="Segoe UI Light" pitchFamily="34" charset="0"/>
                <a:ea typeface="+mn-ea"/>
                <a:cs typeface="+mn-cs"/>
              </a:rPr>
              <a:t>By focusing on what’s most important </a:t>
            </a:r>
          </a:p>
          <a:p>
            <a:pPr marL="171450" indent="-171450">
              <a:buFont typeface="Arial" panose="020B0604020202020204" pitchFamily="34" charset="0"/>
              <a:buChar char="•"/>
            </a:pPr>
            <a:r>
              <a:rPr lang="en-US" sz="900" b="0" i="0" u="none" strike="noStrike" kern="1200" dirty="0">
                <a:solidFill>
                  <a:schemeClr val="tx1"/>
                </a:solidFill>
                <a:effectLst/>
                <a:latin typeface="Segoe UI Light" pitchFamily="34" charset="0"/>
                <a:ea typeface="+mn-ea"/>
                <a:cs typeface="+mn-cs"/>
              </a:rPr>
              <a:t>With streamlined workflows</a:t>
            </a:r>
          </a:p>
          <a:p>
            <a:pPr marL="171450" indent="-171450">
              <a:buFont typeface="Arial" panose="020B0604020202020204" pitchFamily="34" charset="0"/>
              <a:buChar char="•"/>
            </a:pPr>
            <a:r>
              <a:rPr lang="en-US" sz="900" b="0" i="0" u="none" strike="noStrike" kern="1200" dirty="0">
                <a:solidFill>
                  <a:schemeClr val="tx1"/>
                </a:solidFill>
                <a:effectLst/>
                <a:latin typeface="Segoe UI Light" pitchFamily="34" charset="0"/>
                <a:ea typeface="+mn-ea"/>
                <a:cs typeface="+mn-cs"/>
              </a:rPr>
              <a:t>With sales tools tailored to just what they need</a:t>
            </a:r>
          </a:p>
          <a:p>
            <a:endParaRPr lang="en-US" sz="900" b="0" i="0" u="none" strike="noStrike" kern="1200" dirty="0">
              <a:solidFill>
                <a:schemeClr val="tx1"/>
              </a:solidFill>
              <a:effectLst/>
              <a:latin typeface="Segoe UI Light" pitchFamily="34" charset="0"/>
              <a:ea typeface="+mn-ea"/>
              <a:cs typeface="+mn-cs"/>
            </a:endParaRPr>
          </a:p>
          <a:p>
            <a:r>
              <a:rPr lang="en-US" sz="900" b="0" i="0" u="none" strike="noStrike" kern="1200" dirty="0">
                <a:solidFill>
                  <a:schemeClr val="tx1"/>
                </a:solidFill>
                <a:effectLst/>
                <a:latin typeface="Segoe UI Light" pitchFamily="34" charset="0"/>
                <a:ea typeface="+mn-ea"/>
                <a:cs typeface="+mn-cs"/>
              </a:rPr>
              <a:t>As a result, sellers can overcome the distractions and complexity to regain focus and sales momentum.  </a:t>
            </a:r>
          </a:p>
          <a:p>
            <a:endParaRPr lang="en-US" sz="900" b="0" i="0" u="none" strike="noStrike" kern="1200" dirty="0">
              <a:solidFill>
                <a:schemeClr val="tx1"/>
              </a:solidFill>
              <a:effectLst/>
              <a:latin typeface="Segoe UI Light" pitchFamily="34" charset="0"/>
              <a:ea typeface="+mn-ea"/>
              <a:cs typeface="+mn-cs"/>
            </a:endParaRPr>
          </a:p>
          <a:p>
            <a:endParaRPr lang="en-US" sz="900" b="0" i="0" u="none" strike="noStrike"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79473E9-8B13-4F07-93CE-C7E2C07D4EA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12/27/2018 5:53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7849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Let’s take a look at how Dynamics 365 helps sellers focus on what’s most important. </a:t>
            </a:r>
          </a:p>
          <a:p>
            <a:endParaRPr lang="en-US" sz="900" dirty="0"/>
          </a:p>
          <a:p>
            <a:r>
              <a:rPr lang="en-US" sz="900" dirty="0"/>
              <a:t>1) As sellers juggle an increasing number of stakeholders, it gets harder to tailor and personalize interactions. Dynamics 365 provides a holistic view of the customer’s interaction history, so sellers have the context and knowledge to personalize every interaction with buyers. </a:t>
            </a:r>
          </a:p>
          <a:p>
            <a:endParaRPr lang="en-US" sz="900" dirty="0"/>
          </a:p>
          <a:p>
            <a:r>
              <a:rPr lang="en-US" sz="900" dirty="0"/>
              <a:t>2) To prevent distractions, organizations need to narrow down the optimal choices for sellers. With Dynamics 365, sellers get guidance toward optimal outcomes. Directly inside the sales records they are working on, sellers see the specific steps needed to move the deal forward. </a:t>
            </a:r>
          </a:p>
          <a:p>
            <a:endParaRPr lang="en-US" sz="900" dirty="0"/>
          </a:p>
          <a:p>
            <a:r>
              <a:rPr lang="en-US" sz="900" dirty="0"/>
              <a:t>3) As discussed earlier, many sellers are unclear of what’s expected of them. Is it just to close deals? Is it to build pipeline? Is it to acquire new customers, or retain existing customers? Frequently, goals conflict, creating distractions for sellers. Dynamics 365 provides contextual, real-time dashboards for sellers and leaders so the entire sales team knows what metrics to focus on and can take coordinated action toward the organization’s specific goals.</a:t>
            </a:r>
          </a:p>
          <a:p>
            <a:endParaRPr lang="en-US" dirty="0"/>
          </a:p>
          <a:p>
            <a:r>
              <a:rPr lang="en-US" dirty="0"/>
              <a:t>    </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79473E9-8B13-4F07-93CE-C7E2C07D4EA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12/27/2018 5:53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79873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Next let’s take a look at how Dynamics 365 streamlines seller workflows.  </a:t>
            </a:r>
          </a:p>
          <a:p>
            <a:endParaRPr lang="en-US" sz="900" dirty="0"/>
          </a:p>
          <a:p>
            <a:r>
              <a:rPr lang="en-US" sz="900" dirty="0"/>
              <a:t>1) New sales tools, if not intuitive and integrated into the seller’s daily routine and workflow, will become a distraction. With Dynamics 365, sales capabilities are embedded inside familiar tools such as Office 365 where sellers already work. For example, sellers can create a new lead or v</a:t>
            </a:r>
            <a:r>
              <a:rPr lang="en-US" sz="900" b="0" i="0" u="none" strike="noStrike" kern="1200" dirty="0">
                <a:solidFill>
                  <a:schemeClr val="tx1"/>
                </a:solidFill>
                <a:effectLst/>
                <a:latin typeface="Segoe UI Light" pitchFamily="34" charset="0"/>
                <a:ea typeface="+mn-ea"/>
                <a:cs typeface="+mn-cs"/>
              </a:rPr>
              <a:t>iew sales data about Dynamics 365 contacts and leads while working in Outlook.  </a:t>
            </a:r>
            <a:endParaRPr lang="en-US" sz="900" dirty="0"/>
          </a:p>
          <a:p>
            <a:endParaRPr lang="en-US" sz="900" dirty="0"/>
          </a:p>
          <a:p>
            <a:r>
              <a:rPr lang="en-US" sz="900" dirty="0"/>
              <a:t>2) As we mentioned earlier, today’s sellers work on the go. Modern sales tools need to support this contemporary mode of work. Dynamics 365 enables sellers to work anytime, anywhere with the mobile application across web, smartphone, and tablet. Sellers stay productive with mobile-optimized capabilities like voice-enabled commands, contextual news, and task flows that make it quick to conduct sales activities while on the road.</a:t>
            </a:r>
          </a:p>
          <a:p>
            <a:endParaRPr lang="en-US" sz="900" dirty="0"/>
          </a:p>
          <a:p>
            <a:r>
              <a:rPr lang="en-US" sz="900" dirty="0"/>
              <a:t>3) With more and more people involved in sales deals, sellers need new ways to collaborate. Dynamics 365 helps sellers collaborate on sales documents and stay connected to conversations around deals. You can even collaborate with customers or colleagues from other functions, while maintaining complete control over the data. </a:t>
            </a:r>
          </a:p>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79473E9-8B13-4F07-93CE-C7E2C07D4EA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12/27/2018 5:53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46656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i="0" u="none" strike="noStrike" kern="1200" dirty="0">
                <a:solidFill>
                  <a:schemeClr val="tx1"/>
                </a:solidFill>
                <a:effectLst/>
                <a:latin typeface="Segoe UI Light" pitchFamily="34" charset="0"/>
                <a:ea typeface="+mn-ea"/>
                <a:cs typeface="+mn-cs"/>
              </a:rPr>
              <a:t>With Dynamics 365, you can start simple – with just the capabilities your sales teams need now – and support additional business needs as the business grows. The flexible and adaptable platform lets you get up and running quickly with pre-packaged applications, without the need to spend extra time and money setting up and deploying capabilities you don’t need right now. You can also configure the sales application for your specific sales processes, without technical resources. With Dynamics 365, you can count on a platform that meets your needs today and scales and adapts to your needs in the future. When your sales organization is ready, you can add more advanced capabilities in sales and beyond, from predictive lead scoring to LinkedIn integration to marketing to customer service.  </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b="0" i="0" u="none" strike="noStrike" kern="1200" dirty="0">
              <a:solidFill>
                <a:schemeClr val="tx1"/>
              </a:solidFill>
              <a:effectLst/>
              <a:latin typeface="Segoe UI Light" pitchFamily="34" charset="0"/>
              <a:ea typeface="+mn-ea"/>
              <a:cs typeface="+mn-cs"/>
            </a:endParaRPr>
          </a:p>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79473E9-8B13-4F07-93CE-C7E2C07D4EA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12/27/2018 5:53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02494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vert="horz" lIns="91440" tIns="45720" rIns="91440" bIns="45720" rtlCol="0"/>
          <a:lstStyle/>
          <a:p>
            <a:r>
              <a:rPr lang="en-US" sz="900" b="0" i="0" u="none" strike="noStrike" kern="1200" dirty="0">
                <a:solidFill>
                  <a:schemeClr val="tx1"/>
                </a:solidFill>
                <a:effectLst/>
                <a:latin typeface="Segoe UI Light" panose="020B0502040204020203" pitchFamily="34" charset="0"/>
                <a:ea typeface="+mn-ea"/>
                <a:cs typeface="Segoe UI Light" panose="020B0502040204020203" pitchFamily="34" charset="0"/>
              </a:rPr>
              <a:t>Forrester positions Microsoft as a Leader in their new Forrester Wave: Sales Force Automation Solutions. Forrester </a:t>
            </a:r>
            <a:r>
              <a:rPr lang="en-US" sz="900" dirty="0">
                <a:latin typeface="Segoe UI Light" panose="020B0502040204020203" pitchFamily="34" charset="0"/>
                <a:cs typeface="Segoe UI Light" panose="020B0502040204020203" pitchFamily="34" charset="0"/>
              </a:rPr>
              <a:t>stressed in the report that today’s solutions focus on productivity AND seller empowerment. </a:t>
            </a:r>
          </a:p>
          <a:p>
            <a:endParaRPr lang="en-US" sz="900" dirty="0">
              <a:latin typeface="Segoe UI Light" panose="020B0502040204020203" pitchFamily="34" charset="0"/>
              <a:cs typeface="Segoe UI Light" panose="020B0502040204020203" pitchFamily="34" charset="0"/>
            </a:endParaRPr>
          </a:p>
          <a:p>
            <a:r>
              <a:rPr lang="en-GB" sz="900" dirty="0">
                <a:latin typeface="Segoe UI Light" panose="020B0502040204020203" pitchFamily="34" charset="0"/>
                <a:cs typeface="Segoe UI Light" panose="020B0502040204020203" pitchFamily="34" charset="0"/>
              </a:rPr>
              <a:t>The report placed Microsoft in the LEADER ripple, tied at the top for “current offering” combined with a perfect score on product vision in the “strategy” section. It is important to note that Microsoft leads all vendors in product vision as well. Microsoft received perfect scores in six different categories, the most among companies in the report. In addition to the strong placement, the write-up puts an emphasis on Dynamics 365’s strength in productivity and intelligence. Forrester concludes: "Microsoft is a best fit for companies looking to capitalize on the productivity gains of their other Microsoft cloud investments, namely Office 365, and those companies that are bullish and looking to disrupt their peers with AI and machine learning."</a:t>
            </a:r>
            <a:endParaRPr lang="en-US" sz="900" dirty="0">
              <a:latin typeface="Segoe UI Light" panose="020B0502040204020203" pitchFamily="34" charset="0"/>
              <a:cs typeface="Segoe UI Light" panose="020B0502040204020203" pitchFamily="34" charset="0"/>
            </a:endParaRPr>
          </a:p>
          <a:p>
            <a:endParaRPr lang="en-US" sz="1000" dirty="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79473E9-8B13-4F07-93CE-C7E2C07D4EA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12/27/2018 5:53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6070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latin typeface="Segoe UI Light" panose="020B0502040204020203" pitchFamily="34" charset="0"/>
                <a:cs typeface="Segoe UI Light" panose="020B0502040204020203" pitchFamily="34" charset="0"/>
              </a:rPr>
              <a:t>Kennametal, a leading material science and manufacturing company, wanted to become a tighter-knit organization so that it could bring products to market more quickly, which is no small endeavor with 14,000 employees spread around the world. To extend communication and collaboration to factory workers and make it easier for all employees to share ideas and foster skills building, the company adopted Dynamics 365. Employees can now collaborate across locations and contribute to the company’s greater mission. </a:t>
            </a:r>
          </a:p>
          <a:p>
            <a:endParaRPr lang="en-US" sz="900" dirty="0">
              <a:latin typeface="Segoe UI Light" panose="020B0502040204020203" pitchFamily="34" charset="0"/>
              <a:cs typeface="Segoe UI Light" panose="020B0502040204020203" pitchFamily="34" charset="0"/>
            </a:endParaRPr>
          </a:p>
          <a:p>
            <a:r>
              <a:rPr lang="en-US" sz="900" dirty="0">
                <a:latin typeface="Segoe UI Light" panose="020B0502040204020203" pitchFamily="34" charset="0"/>
                <a:cs typeface="Segoe UI Light" panose="020B0502040204020203" pitchFamily="34" charset="0"/>
              </a:rPr>
              <a:t>https://customers.microsoft.com/Pages/CustomerStory.aspx?recid=14603</a:t>
            </a:r>
          </a:p>
          <a:p>
            <a:pPr lvl="0"/>
            <a:endParaRPr lang="en-US" sz="1200" b="0" kern="1200" dirty="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85333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i="0" u="none" strike="noStrike" kern="1200" dirty="0">
                <a:solidFill>
                  <a:schemeClr val="tx1"/>
                </a:solidFill>
                <a:effectLst/>
                <a:latin typeface="Segoe UI Light" pitchFamily="34" charset="0"/>
                <a:ea typeface="+mn-ea"/>
                <a:cs typeface="+mn-cs"/>
              </a:rPr>
              <a:t>Luck Stone is one of the largest providers of crushed stone, sand, and gravel in the US. After restructuring its sales strategy around a customer-centric model, Luck Stone deployed Dynamics 365 to give its sales team the tools they needed to succeed. Deploying Dynamics 365 kicked off a transformation that improved data capture and increased field sales effectiveness and sales management productivity. Luck Stone further improved sales effectiveness by linking Dynamics 365 to Office 365, which lets the sales staff communicate, collaborate, and view sales dashboards from within Dynamics 365.</a:t>
            </a:r>
            <a:endParaRPr lang="en-US" sz="900" b="0" kern="1200" dirty="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b="0" kern="1200" dirty="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kern="1200" dirty="0">
                <a:solidFill>
                  <a:schemeClr val="tx1"/>
                </a:solidFill>
                <a:effectLst/>
                <a:latin typeface="Segoe UI Light" pitchFamily="34" charset="0"/>
                <a:ea typeface="+mn-ea"/>
                <a:cs typeface="+mn-cs"/>
              </a:rPr>
              <a:t>https://customers.microsoft.com/en-us/story/luckstone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33051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6.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90" y="3029995"/>
            <a:ext cx="9630389" cy="1793104"/>
          </a:xfrm>
          <a:noFill/>
        </p:spPr>
        <p:txBody>
          <a:bodyPr lIns="0" tIns="0" rIns="0" bIns="182880" anchor="b" anchorCtr="0"/>
          <a:lstStyle>
            <a:lvl1pPr>
              <a:defRPr sz="4704" strike="noStrike" spc="-49" baseline="0">
                <a:solidFill>
                  <a:schemeClr val="tx2"/>
                </a:solidFill>
              </a:defRPr>
            </a:lvl1pPr>
          </a:lstStyle>
          <a:p>
            <a:r>
              <a:rPr lang="en-US" dirty="0"/>
              <a:t>Microsoft 365</a:t>
            </a:r>
            <a:br>
              <a:rPr lang="en-US" dirty="0"/>
            </a:br>
            <a:r>
              <a:rPr lang="en-US" dirty="0"/>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9" y="257318"/>
            <a:ext cx="2266311" cy="569191"/>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1" y="4847660"/>
            <a:ext cx="9602819" cy="745370"/>
          </a:xfrm>
        </p:spPr>
        <p:txBody>
          <a:bodyPr/>
          <a:lstStyle>
            <a:lvl1pPr>
              <a:defRPr sz="1765"/>
            </a:lvl1pPr>
            <a:lvl2pPr>
              <a:defRPr sz="1765"/>
            </a:lvl2pPr>
            <a:lvl3pPr>
              <a:defRPr sz="1371"/>
            </a:lvl3pPr>
            <a:lvl4pPr>
              <a:defRPr sz="1371"/>
            </a:lvl4pPr>
            <a:lvl5pPr>
              <a:defRPr sz="1028"/>
            </a:lvl5pPr>
          </a:lstStyle>
          <a:p>
            <a:pPr lvl="0"/>
            <a:r>
              <a:rPr lang="en-US" dirty="0"/>
              <a:t>Author name</a:t>
            </a:r>
          </a:p>
          <a:p>
            <a:pPr lvl="1"/>
            <a:r>
              <a:rPr lang="en-US" dirty="0"/>
              <a:t>Date</a:t>
            </a:r>
          </a:p>
        </p:txBody>
      </p:sp>
    </p:spTree>
    <p:extLst>
      <p:ext uri="{BB962C8B-B14F-4D97-AF65-F5344CB8AC3E}">
        <p14:creationId xmlns:p14="http://schemas.microsoft.com/office/powerpoint/2010/main" val="39625592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9" y="1599725"/>
            <a:ext cx="3609417" cy="3099393"/>
          </a:xfrm>
          <a:blipFill>
            <a:blip r:embed="rId2"/>
            <a:stretch>
              <a:fillRect/>
            </a:stretch>
          </a:blipFill>
        </p:spPr>
        <p:txBody>
          <a:bodyPr anchor="ctr" anchorCtr="0">
            <a:noAutofit/>
          </a:bodyPr>
          <a:lstStyle>
            <a:lvl1pPr marL="0" indent="0" algn="ctr">
              <a:buNone/>
              <a:defRPr sz="1961">
                <a:solidFill>
                  <a:schemeClr val="bg1"/>
                </a:solidFill>
              </a:defRPr>
            </a:lvl1pPr>
          </a:lstStyle>
          <a:p>
            <a:pPr lvl="0"/>
            <a:r>
              <a:rPr lang="en-US" dirty="0"/>
              <a:t>Place photo</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Text option 3: three columns images and text</a:t>
            </a:r>
          </a:p>
        </p:txBody>
      </p:sp>
      <p:sp>
        <p:nvSpPr>
          <p:cNvPr id="5" name="Text Placeholder 4"/>
          <p:cNvSpPr>
            <a:spLocks noGrp="1"/>
          </p:cNvSpPr>
          <p:nvPr>
            <p:ph type="body" sz="quarter" idx="11" hasCustomPrompt="1"/>
          </p:nvPr>
        </p:nvSpPr>
        <p:spPr>
          <a:xfrm>
            <a:off x="455996" y="4927922"/>
            <a:ext cx="3618381" cy="1201226"/>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144084" y="4927922"/>
            <a:ext cx="3618381" cy="1201226"/>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40" y="1599725"/>
            <a:ext cx="3609417" cy="3099393"/>
          </a:xfrm>
          <a:blipFill>
            <a:blip r:embed="rId3"/>
            <a:stretch>
              <a:fillRect/>
            </a:stretch>
          </a:blipFill>
        </p:spPr>
        <p:txBody>
          <a:bodyPr anchor="ctr" anchorCtr="0">
            <a:noAutofit/>
          </a:bodyPr>
          <a:lstStyle>
            <a:lvl1pPr marL="0" indent="0" algn="ctr">
              <a:buNone/>
              <a:defRPr sz="1961">
                <a:solidFill>
                  <a:schemeClr val="bg1"/>
                </a:solidFill>
              </a:defRPr>
            </a:lvl1pPr>
          </a:lstStyle>
          <a:p>
            <a:pPr lvl="0"/>
            <a:r>
              <a:rPr lang="en-US" dirty="0"/>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4" y="1599722"/>
            <a:ext cx="3609417" cy="3099394"/>
          </a:xfrm>
          <a:blipFill>
            <a:blip r:embed="rId4"/>
            <a:stretch>
              <a:fillRect/>
            </a:stretch>
          </a:blipFill>
        </p:spPr>
        <p:txBody>
          <a:bodyPr anchor="ctr" anchorCtr="0">
            <a:noAutofit/>
          </a:bodyPr>
          <a:lstStyle>
            <a:lvl1pPr marL="0" indent="0" algn="ctr">
              <a:buNone/>
              <a:defRPr sz="1961">
                <a:solidFill>
                  <a:schemeClr val="bg1"/>
                </a:solidFill>
              </a:defRPr>
            </a:lvl1pPr>
          </a:lstStyle>
          <a:p>
            <a:pPr lvl="0"/>
            <a:r>
              <a:rPr lang="en-US" dirty="0"/>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2"/>
            <a:ext cx="3618381" cy="1201226"/>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254432005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7"/>
            <a:ext cx="1693247" cy="895855"/>
          </a:xfrm>
        </p:spPr>
        <p:txBody>
          <a:bodyPr>
            <a:noAutofit/>
          </a:bodyPr>
          <a:lstStyle>
            <a:lvl1pPr marL="0" indent="0">
              <a:buNone/>
              <a:defRPr sz="1961"/>
            </a:lvl1pPr>
          </a:lstStyle>
          <a:p>
            <a:pPr lvl="0"/>
            <a:r>
              <a:rPr lang="en-US" dirty="0"/>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Text option 4: Six columns (numbered list)</a:t>
            </a:r>
          </a:p>
        </p:txBody>
      </p:sp>
      <p:sp>
        <p:nvSpPr>
          <p:cNvPr id="5" name="Text Placeholder 4"/>
          <p:cNvSpPr>
            <a:spLocks noGrp="1"/>
          </p:cNvSpPr>
          <p:nvPr>
            <p:ph type="body" sz="quarter" idx="11" hasCustomPrompt="1"/>
          </p:nvPr>
        </p:nvSpPr>
        <p:spPr>
          <a:xfrm>
            <a:off x="455995" y="3167819"/>
            <a:ext cx="1693247" cy="2817053"/>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6" name="Text Placeholder 4"/>
          <p:cNvSpPr>
            <a:spLocks noGrp="1"/>
          </p:cNvSpPr>
          <p:nvPr>
            <p:ph type="body" sz="quarter" idx="17" hasCustomPrompt="1"/>
          </p:nvPr>
        </p:nvSpPr>
        <p:spPr>
          <a:xfrm>
            <a:off x="4300663"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8" name="Text Placeholder 4"/>
          <p:cNvSpPr>
            <a:spLocks noGrp="1"/>
          </p:cNvSpPr>
          <p:nvPr>
            <p:ph type="body" sz="quarter" idx="19" hasCustomPrompt="1"/>
          </p:nvPr>
        </p:nvSpPr>
        <p:spPr>
          <a:xfrm>
            <a:off x="6222996"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5" name="Content Placeholder 15"/>
          <p:cNvSpPr>
            <a:spLocks noGrp="1"/>
          </p:cNvSpPr>
          <p:nvPr>
            <p:ph sz="quarter" idx="26" hasCustomPrompt="1"/>
          </p:nvPr>
        </p:nvSpPr>
        <p:spPr>
          <a:xfrm>
            <a:off x="2378328" y="2158887"/>
            <a:ext cx="1693247" cy="895855"/>
          </a:xfrm>
        </p:spPr>
        <p:txBody>
          <a:bodyPr>
            <a:noAutofit/>
          </a:bodyPr>
          <a:lstStyle>
            <a:lvl1pPr marL="0" indent="0">
              <a:buNone/>
              <a:defRPr sz="1961"/>
            </a:lvl1pPr>
          </a:lstStyle>
          <a:p>
            <a:pPr lvl="0"/>
            <a:r>
              <a:rPr lang="en-US" dirty="0"/>
              <a:t>Picture</a:t>
            </a:r>
          </a:p>
        </p:txBody>
      </p:sp>
      <p:sp>
        <p:nvSpPr>
          <p:cNvPr id="26" name="Content Placeholder 15"/>
          <p:cNvSpPr>
            <a:spLocks noGrp="1"/>
          </p:cNvSpPr>
          <p:nvPr>
            <p:ph sz="quarter" idx="27" hasCustomPrompt="1"/>
          </p:nvPr>
        </p:nvSpPr>
        <p:spPr>
          <a:xfrm>
            <a:off x="4300663" y="2158887"/>
            <a:ext cx="1693247" cy="895855"/>
          </a:xfrm>
        </p:spPr>
        <p:txBody>
          <a:bodyPr>
            <a:noAutofit/>
          </a:bodyPr>
          <a:lstStyle>
            <a:lvl1pPr marL="0" indent="0">
              <a:buNone/>
              <a:defRPr sz="1961"/>
            </a:lvl1pPr>
          </a:lstStyle>
          <a:p>
            <a:pPr lvl="0"/>
            <a:r>
              <a:rPr lang="en-US" dirty="0"/>
              <a:t>Picture</a:t>
            </a:r>
          </a:p>
        </p:txBody>
      </p:sp>
      <p:sp>
        <p:nvSpPr>
          <p:cNvPr id="27" name="Content Placeholder 15"/>
          <p:cNvSpPr>
            <a:spLocks noGrp="1"/>
          </p:cNvSpPr>
          <p:nvPr>
            <p:ph sz="quarter" idx="28" hasCustomPrompt="1"/>
          </p:nvPr>
        </p:nvSpPr>
        <p:spPr>
          <a:xfrm>
            <a:off x="6222996" y="2158887"/>
            <a:ext cx="1693247" cy="895855"/>
          </a:xfrm>
        </p:spPr>
        <p:txBody>
          <a:bodyPr>
            <a:noAutofit/>
          </a:bodyPr>
          <a:lstStyle>
            <a:lvl1pPr marL="0" indent="0">
              <a:buNone/>
              <a:defRPr sz="1961"/>
            </a:lvl1pPr>
          </a:lstStyle>
          <a:p>
            <a:pPr lvl="0"/>
            <a:r>
              <a:rPr lang="en-US" dirty="0"/>
              <a:t>Picture</a:t>
            </a:r>
          </a:p>
        </p:txBody>
      </p:sp>
      <p:sp>
        <p:nvSpPr>
          <p:cNvPr id="28" name="Content Placeholder 15"/>
          <p:cNvSpPr>
            <a:spLocks noGrp="1"/>
          </p:cNvSpPr>
          <p:nvPr>
            <p:ph sz="quarter" idx="29" hasCustomPrompt="1"/>
          </p:nvPr>
        </p:nvSpPr>
        <p:spPr>
          <a:xfrm>
            <a:off x="8145328" y="2158887"/>
            <a:ext cx="1693247" cy="895855"/>
          </a:xfrm>
        </p:spPr>
        <p:txBody>
          <a:bodyPr>
            <a:noAutofit/>
          </a:bodyPr>
          <a:lstStyle>
            <a:lvl1pPr marL="0" indent="0">
              <a:buNone/>
              <a:defRPr sz="1961"/>
            </a:lvl1pPr>
          </a:lstStyle>
          <a:p>
            <a:pPr lvl="0"/>
            <a:r>
              <a:rPr lang="en-US" dirty="0"/>
              <a:t>Picture</a:t>
            </a:r>
          </a:p>
        </p:txBody>
      </p:sp>
      <p:sp>
        <p:nvSpPr>
          <p:cNvPr id="29" name="Content Placeholder 15"/>
          <p:cNvSpPr>
            <a:spLocks noGrp="1"/>
          </p:cNvSpPr>
          <p:nvPr>
            <p:ph sz="quarter" idx="30" hasCustomPrompt="1"/>
          </p:nvPr>
        </p:nvSpPr>
        <p:spPr>
          <a:xfrm>
            <a:off x="10067660" y="2158887"/>
            <a:ext cx="1693247" cy="895855"/>
          </a:xfrm>
        </p:spPr>
        <p:txBody>
          <a:bodyPr>
            <a:noAutofit/>
          </a:bodyPr>
          <a:lstStyle>
            <a:lvl1pPr marL="0" indent="0">
              <a:buNone/>
              <a:defRPr sz="1961"/>
            </a:lvl1pPr>
          </a:lstStyle>
          <a:p>
            <a:pPr lvl="0"/>
            <a:r>
              <a:rPr lang="en-US" dirty="0"/>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4"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2"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3"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4"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6.</a:t>
            </a:r>
          </a:p>
        </p:txBody>
      </p:sp>
      <p:sp>
        <p:nvSpPr>
          <p:cNvPr id="42" name="Footer Placeholder 14">
            <a:extLst>
              <a:ext uri="{FF2B5EF4-FFF2-40B4-BE49-F238E27FC236}">
                <a16:creationId xmlns:a16="http://schemas.microsoft.com/office/drawing/2014/main" id="{616DC816-DD19-4FC8-9708-971C4080E2A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368896800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chemeClr val="tx1"/>
                </a:solidFill>
              </a:defRPr>
            </a:lvl1pPr>
          </a:lstStyle>
          <a:p>
            <a:r>
              <a:rPr lang="en-US" dirty="0"/>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332309491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068E9-9E50-4218-9A5C-75E6E6C840C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06CA22D9-C2D5-4E92-9105-638EF0C43EDE}"/>
              </a:ext>
            </a:extLst>
          </p:cNvPr>
          <p:cNvSpPr>
            <a:spLocks noGrp="1"/>
          </p:cNvSpPr>
          <p:nvPr>
            <p:ph type="ftr" sz="quarter" idx="10"/>
          </p:nvPr>
        </p:nvSpPr>
        <p:spPr/>
        <p:txBody>
          <a:bodyPr/>
          <a:lstStyle/>
          <a:p>
            <a:r>
              <a:rPr lang="en-US" dirty="0">
                <a:solidFill>
                  <a:schemeClr val="bg1">
                    <a:lumMod val="65000"/>
                  </a:schemeClr>
                </a:solidFill>
              </a:rPr>
              <a:t>© Microsoft Corporation                                                                                  								                      Dynamics 365 </a:t>
            </a:r>
          </a:p>
        </p:txBody>
      </p:sp>
      <p:sp>
        <p:nvSpPr>
          <p:cNvPr id="5" name="Text Placeholder 4">
            <a:extLst>
              <a:ext uri="{FF2B5EF4-FFF2-40B4-BE49-F238E27FC236}">
                <a16:creationId xmlns:a16="http://schemas.microsoft.com/office/drawing/2014/main" id="{4EE1A46F-6F48-4FBC-ACAF-7D75C50418E9}"/>
              </a:ext>
            </a:extLst>
          </p:cNvPr>
          <p:cNvSpPr>
            <a:spLocks noGrp="1"/>
          </p:cNvSpPr>
          <p:nvPr>
            <p:ph type="body" sz="quarter" idx="11"/>
          </p:nvPr>
        </p:nvSpPr>
        <p:spPr>
          <a:xfrm>
            <a:off x="455995" y="1366609"/>
            <a:ext cx="11317363" cy="1572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106088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082157" y="441279"/>
            <a:ext cx="7694313" cy="5975443"/>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dirty="0"/>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55996" y="941692"/>
            <a:ext cx="4885203" cy="3260896"/>
          </a:xfrm>
          <a:noFill/>
        </p:spPr>
        <p:txBody>
          <a:bodyPr vert="horz" wrap="square" lIns="0" tIns="0" rIns="0" bIns="0" rtlCol="0" anchor="t" anchorCtr="0">
            <a:noAutofit/>
          </a:bodyPr>
          <a:lstStyle>
            <a:lvl1pPr>
              <a:defRPr lang="en-US" sz="4704" spc="-49" baseline="0" dirty="0">
                <a:solidFill>
                  <a:schemeClr val="tx1"/>
                </a:solidFill>
              </a:defRPr>
            </a:lvl1pPr>
          </a:lstStyle>
          <a:p>
            <a:pPr marL="0" lvl="0">
              <a:lnSpc>
                <a:spcPts val="5489"/>
              </a:lnSpc>
            </a:pPr>
            <a:r>
              <a:rPr lang="en-US" dirty="0"/>
              <a:t>Section title</a:t>
            </a:r>
          </a:p>
        </p:txBody>
      </p:sp>
    </p:spTree>
    <p:extLst>
      <p:ext uri="{BB962C8B-B14F-4D97-AF65-F5344CB8AC3E}">
        <p14:creationId xmlns:p14="http://schemas.microsoft.com/office/powerpoint/2010/main" val="414827254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solidFill>
                  <a:schemeClr val="tx2"/>
                </a:solidFill>
              </a:defRPr>
            </a:lvl1pPr>
          </a:lstStyle>
          <a:p>
            <a:pPr marL="0" lvl="0">
              <a:lnSpc>
                <a:spcPts val="5489"/>
              </a:lnSpc>
            </a:pPr>
            <a:r>
              <a:rPr lang="en-US" dirty="0"/>
              <a:t>Section title</a:t>
            </a:r>
          </a:p>
        </p:txBody>
      </p:sp>
    </p:spTree>
    <p:extLst>
      <p:ext uri="{BB962C8B-B14F-4D97-AF65-F5344CB8AC3E}">
        <p14:creationId xmlns:p14="http://schemas.microsoft.com/office/powerpoint/2010/main" val="10385204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solidFill>
                  <a:schemeClr val="accent5"/>
                </a:solidFill>
              </a:defRPr>
            </a:lvl1pPr>
          </a:lstStyle>
          <a:p>
            <a:pPr marL="0" lvl="0">
              <a:lnSpc>
                <a:spcPts val="5489"/>
              </a:lnSpc>
            </a:pPr>
            <a:r>
              <a:rPr lang="en-US" dirty="0"/>
              <a:t>Section title</a:t>
            </a:r>
          </a:p>
        </p:txBody>
      </p:sp>
    </p:spTree>
    <p:extLst>
      <p:ext uri="{BB962C8B-B14F-4D97-AF65-F5344CB8AC3E}">
        <p14:creationId xmlns:p14="http://schemas.microsoft.com/office/powerpoint/2010/main" val="11410659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emo">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solidFill>
                  <a:schemeClr val="accent5"/>
                </a:solidFill>
              </a:defRPr>
            </a:lvl1pPr>
          </a:lstStyle>
          <a:p>
            <a:pPr marL="0" lvl="0">
              <a:lnSpc>
                <a:spcPts val="5489"/>
              </a:lnSpc>
            </a:pPr>
            <a:r>
              <a:rPr lang="en-US" dirty="0"/>
              <a:t>Section title</a:t>
            </a:r>
          </a:p>
        </p:txBody>
      </p:sp>
      <p:sp>
        <p:nvSpPr>
          <p:cNvPr id="2" name="TextBox 1">
            <a:extLst>
              <a:ext uri="{FF2B5EF4-FFF2-40B4-BE49-F238E27FC236}">
                <a16:creationId xmlns:a16="http://schemas.microsoft.com/office/drawing/2014/main" id="{7173B6E0-77AF-42DC-9C23-4DEA2DFC00C7}"/>
              </a:ext>
            </a:extLst>
          </p:cNvPr>
          <p:cNvSpPr txBox="1"/>
          <p:nvPr/>
        </p:nvSpPr>
        <p:spPr>
          <a:xfrm>
            <a:off x="8590511" y="4499883"/>
            <a:ext cx="3182847" cy="1375774"/>
          </a:xfrm>
          <a:prstGeom prst="rect">
            <a:avLst/>
          </a:prstGeom>
          <a:noFill/>
        </p:spPr>
        <p:txBody>
          <a:bodyPr wrap="none" lIns="179259" tIns="143407" rIns="179259" bIns="143407" rtlCol="0">
            <a:spAutoFit/>
          </a:bodyPr>
          <a:lstStyle/>
          <a:p>
            <a:pPr algn="r">
              <a:lnSpc>
                <a:spcPct val="90000"/>
              </a:lnSpc>
              <a:spcAft>
                <a:spcPts val="588"/>
              </a:spcAft>
            </a:pPr>
            <a:r>
              <a:rPr lang="en-US" sz="7840" b="1" dirty="0">
                <a:solidFill>
                  <a:schemeClr val="accent5"/>
                </a:solidFill>
              </a:rPr>
              <a:t>Demo</a:t>
            </a:r>
          </a:p>
        </p:txBody>
      </p:sp>
    </p:spTree>
    <p:extLst>
      <p:ext uri="{BB962C8B-B14F-4D97-AF65-F5344CB8AC3E}">
        <p14:creationId xmlns:p14="http://schemas.microsoft.com/office/powerpoint/2010/main" val="27246035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video">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solidFill>
                  <a:schemeClr val="accent5"/>
                </a:solidFill>
              </a:defRPr>
            </a:lvl1pPr>
          </a:lstStyle>
          <a:p>
            <a:pPr marL="0" lvl="0">
              <a:lnSpc>
                <a:spcPts val="5489"/>
              </a:lnSpc>
            </a:pPr>
            <a:r>
              <a:rPr lang="en-US" dirty="0"/>
              <a:t>Section title</a:t>
            </a:r>
          </a:p>
        </p:txBody>
      </p:sp>
      <p:sp>
        <p:nvSpPr>
          <p:cNvPr id="2" name="TextBox 1">
            <a:extLst>
              <a:ext uri="{FF2B5EF4-FFF2-40B4-BE49-F238E27FC236}">
                <a16:creationId xmlns:a16="http://schemas.microsoft.com/office/drawing/2014/main" id="{7173B6E0-77AF-42DC-9C23-4DEA2DFC00C7}"/>
              </a:ext>
            </a:extLst>
          </p:cNvPr>
          <p:cNvSpPr txBox="1"/>
          <p:nvPr/>
        </p:nvSpPr>
        <p:spPr>
          <a:xfrm>
            <a:off x="8673800" y="4499883"/>
            <a:ext cx="3099557" cy="1375774"/>
          </a:xfrm>
          <a:prstGeom prst="rect">
            <a:avLst/>
          </a:prstGeom>
          <a:noFill/>
        </p:spPr>
        <p:txBody>
          <a:bodyPr wrap="none" lIns="179259" tIns="143407" rIns="179259" bIns="143407" rtlCol="0">
            <a:spAutoFit/>
          </a:bodyPr>
          <a:lstStyle/>
          <a:p>
            <a:pPr algn="r">
              <a:lnSpc>
                <a:spcPct val="90000"/>
              </a:lnSpc>
              <a:spcAft>
                <a:spcPts val="588"/>
              </a:spcAft>
            </a:pPr>
            <a:r>
              <a:rPr lang="en-US" sz="7840" b="1" dirty="0">
                <a:solidFill>
                  <a:schemeClr val="accent5"/>
                </a:solidFill>
              </a:rPr>
              <a:t>Video</a:t>
            </a:r>
          </a:p>
        </p:txBody>
      </p:sp>
    </p:spTree>
    <p:extLst>
      <p:ext uri="{BB962C8B-B14F-4D97-AF65-F5344CB8AC3E}">
        <p14:creationId xmlns:p14="http://schemas.microsoft.com/office/powerpoint/2010/main" val="35901562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dirty="0"/>
              <a:t>Click icon to add picture</a:t>
            </a:r>
          </a:p>
        </p:txBody>
      </p:sp>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baseline="0">
                <a:solidFill>
                  <a:schemeClr val="tx1"/>
                </a:solidFill>
              </a:defRPr>
            </a:lvl1pPr>
          </a:lstStyle>
          <a:p>
            <a:r>
              <a:rPr lang="en-US" dirty="0"/>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3"/>
            <a:ext cx="4822952" cy="2649508"/>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endParaRPr lang="en-US" dirty="0"/>
          </a:p>
          <a:p>
            <a:pPr lvl="1"/>
            <a:endParaRPr lang="en-US" dirty="0"/>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6" y="1922588"/>
            <a:ext cx="4822951" cy="287771"/>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dirty="0"/>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189821424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7892"/>
          </a:xfrm>
        </p:spPr>
        <p:txBody>
          <a:bodyPr/>
          <a:lstStyle>
            <a:lvl1pPr>
              <a:defRPr sz="1765">
                <a:solidFill>
                  <a:schemeClr val="bg1"/>
                </a:solidFill>
              </a:defRPr>
            </a:lvl1pPr>
            <a:lvl2pPr>
              <a:defRPr sz="1765">
                <a:solidFill>
                  <a:schemeClr val="bg1"/>
                </a:solidFill>
              </a:defRPr>
            </a:lvl2pPr>
            <a:lvl3pPr>
              <a:defRPr sz="1371"/>
            </a:lvl3pPr>
            <a:lvl4pPr>
              <a:defRPr sz="1371"/>
            </a:lvl4pPr>
            <a:lvl5pPr>
              <a:defRPr sz="1028"/>
            </a:lvl5pPr>
          </a:lstStyle>
          <a:p>
            <a:pPr lvl="0"/>
            <a:r>
              <a:rPr lang="en-US" dirty="0"/>
              <a:t>Author name</a:t>
            </a:r>
          </a:p>
          <a:p>
            <a:pPr lvl="1"/>
            <a:r>
              <a:rPr lang="en-US" dirty="0"/>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9" y="257170"/>
            <a:ext cx="2266311" cy="569191"/>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5"/>
            <a:ext cx="9630389" cy="1793104"/>
          </a:xfrm>
          <a:noFill/>
        </p:spPr>
        <p:txBody>
          <a:bodyPr lIns="0" tIns="0" rIns="0" bIns="182880" anchor="b" anchorCtr="0"/>
          <a:lstStyle>
            <a:lvl1pPr>
              <a:defRPr sz="4704" strike="noStrike" spc="-49" baseline="0">
                <a:solidFill>
                  <a:schemeClr val="accent5"/>
                </a:solidFill>
              </a:defRPr>
            </a:lvl1pPr>
          </a:lstStyle>
          <a:p>
            <a:r>
              <a:rPr lang="en-US" dirty="0"/>
              <a:t>Microsoft 365</a:t>
            </a:r>
            <a:br>
              <a:rPr lang="en-US" dirty="0"/>
            </a:br>
            <a:r>
              <a:rPr lang="en-US" dirty="0"/>
              <a:t>title or event name</a:t>
            </a:r>
          </a:p>
        </p:txBody>
      </p:sp>
    </p:spTree>
    <p:extLst>
      <p:ext uri="{BB962C8B-B14F-4D97-AF65-F5344CB8AC3E}">
        <p14:creationId xmlns:p14="http://schemas.microsoft.com/office/powerpoint/2010/main" val="16507193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ide headlin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dirty="0"/>
              <a:t>Click icon to add picture</a:t>
            </a:r>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6" y="1922588"/>
            <a:ext cx="4822951" cy="287771"/>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dirty="0"/>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99A7B4-03BD-409C-B25C-C949AF273212}"/>
              </a:ext>
            </a:extLst>
          </p:cNvPr>
          <p:cNvSpPr>
            <a:spLocks noGrp="1"/>
          </p:cNvSpPr>
          <p:nvPr>
            <p:ph type="title"/>
          </p:nvPr>
        </p:nvSpPr>
        <p:spPr>
          <a:xfrm>
            <a:off x="455995" y="556382"/>
            <a:ext cx="5773848" cy="813819"/>
          </a:xfrm>
        </p:spPr>
        <p:txBody>
          <a:bodyPr/>
          <a:lstStyle/>
          <a:p>
            <a:r>
              <a:rPr lang="en-US"/>
              <a:t>Click to edit Master title style</a:t>
            </a:r>
            <a:endParaRPr lang="en-US" dirty="0"/>
          </a:p>
        </p:txBody>
      </p:sp>
    </p:spTree>
    <p:extLst>
      <p:ext uri="{BB962C8B-B14F-4D97-AF65-F5344CB8AC3E}">
        <p14:creationId xmlns:p14="http://schemas.microsoft.com/office/powerpoint/2010/main" val="41031321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58886"/>
            <a:ext cx="3618381" cy="2540231"/>
          </a:xfrm>
          <a:blipFill>
            <a:blip r:embed="rId2"/>
            <a:stretch>
              <a:fillRect/>
            </a:stretch>
          </a:blipFill>
        </p:spPr>
        <p:txBody>
          <a:bodyPr anchor="ctr" anchorCtr="0">
            <a:noAutofit/>
          </a:bodyPr>
          <a:lstStyle>
            <a:lvl1pPr marL="0" indent="0" algn="ctr">
              <a:buNone/>
              <a:defRPr sz="1961">
                <a:solidFill>
                  <a:schemeClr val="bg2"/>
                </a:solidFill>
              </a:defRPr>
            </a:lvl1pPr>
          </a:lstStyle>
          <a:p>
            <a:r>
              <a:rPr lang="en-US" dirty="0"/>
              <a:t>Click icon to add picture</a:t>
            </a:r>
          </a:p>
        </p:txBody>
      </p:sp>
      <p:sp>
        <p:nvSpPr>
          <p:cNvPr id="12" name="Picture Placeholder 10"/>
          <p:cNvSpPr>
            <a:spLocks noGrp="1"/>
          </p:cNvSpPr>
          <p:nvPr>
            <p:ph type="pic" sz="quarter" idx="15"/>
          </p:nvPr>
        </p:nvSpPr>
        <p:spPr>
          <a:xfrm>
            <a:off x="4303152" y="2158886"/>
            <a:ext cx="3607487" cy="2540231"/>
          </a:xfrm>
          <a:blipFill>
            <a:blip r:embed="rId3"/>
            <a:stretch>
              <a:fillRect/>
            </a:stretch>
          </a:blipFill>
        </p:spPr>
        <p:txBody>
          <a:bodyPr anchor="ctr" anchorCtr="0">
            <a:noAutofit/>
          </a:bodyPr>
          <a:lstStyle>
            <a:lvl1pPr marL="0" indent="0" algn="ctr">
              <a:buNone/>
              <a:defRPr sz="1961">
                <a:solidFill>
                  <a:schemeClr val="bg2"/>
                </a:solidFill>
              </a:defRPr>
            </a:lvl1pPr>
          </a:lstStyle>
          <a:p>
            <a:r>
              <a:rPr lang="en-US" dirty="0"/>
              <a:t>Click icon to add picture</a:t>
            </a:r>
          </a:p>
        </p:txBody>
      </p:sp>
      <p:sp>
        <p:nvSpPr>
          <p:cNvPr id="13" name="Picture Placeholder 10"/>
          <p:cNvSpPr>
            <a:spLocks noGrp="1"/>
          </p:cNvSpPr>
          <p:nvPr>
            <p:ph type="pic" sz="quarter" idx="16"/>
          </p:nvPr>
        </p:nvSpPr>
        <p:spPr>
          <a:xfrm>
            <a:off x="8139413" y="2158886"/>
            <a:ext cx="3623050" cy="2540231"/>
          </a:xfrm>
          <a:blipFill>
            <a:blip r:embed="rId4"/>
            <a:stretch>
              <a:fillRect/>
            </a:stretch>
          </a:blipFill>
        </p:spPr>
        <p:txBody>
          <a:bodyPr anchor="ctr" anchorCtr="0">
            <a:noAutofit/>
          </a:bodyPr>
          <a:lstStyle>
            <a:lvl1pPr marL="0" indent="0" algn="ctr">
              <a:buNone/>
              <a:defRPr sz="1961">
                <a:solidFill>
                  <a:schemeClr val="bg2"/>
                </a:solidFill>
              </a:defRPr>
            </a:lvl1pPr>
          </a:lstStyle>
          <a:p>
            <a:r>
              <a:rPr lang="en-US" dirty="0"/>
              <a:t>Click icon to add 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Photo layout 2</a:t>
            </a:r>
          </a:p>
        </p:txBody>
      </p:sp>
      <p:sp>
        <p:nvSpPr>
          <p:cNvPr id="5" name="Text Placeholder 4"/>
          <p:cNvSpPr>
            <a:spLocks noGrp="1"/>
          </p:cNvSpPr>
          <p:nvPr>
            <p:ph type="body" sz="quarter" idx="11" hasCustomPrompt="1"/>
          </p:nvPr>
        </p:nvSpPr>
        <p:spPr>
          <a:xfrm>
            <a:off x="455996"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9" name="Text Placeholder 4"/>
          <p:cNvSpPr>
            <a:spLocks noGrp="1"/>
          </p:cNvSpPr>
          <p:nvPr>
            <p:ph type="body" sz="quarter" idx="12" hasCustomPrompt="1"/>
          </p:nvPr>
        </p:nvSpPr>
        <p:spPr>
          <a:xfrm>
            <a:off x="4300040"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sz="1371">
                <a:solidFill>
                  <a:srgbClr val="008C72"/>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144084"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sz="1371">
                <a:solidFill>
                  <a:srgbClr val="008C72"/>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6" name="Footer Placeholder 14">
            <a:extLst>
              <a:ext uri="{FF2B5EF4-FFF2-40B4-BE49-F238E27FC236}">
                <a16:creationId xmlns:a16="http://schemas.microsoft.com/office/drawing/2014/main" id="{3CC8D48C-0AE0-489F-AD07-46162F3D69B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217073369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0A2962-E3D6-41A1-B505-37379A49A241}"/>
              </a:ext>
            </a:extLst>
          </p:cNvPr>
          <p:cNvSpPr>
            <a:spLocks noGrp="1"/>
          </p:cNvSpPr>
          <p:nvPr>
            <p:ph type="ftr" sz="quarter" idx="10"/>
          </p:nvPr>
        </p:nvSpPr>
        <p:spPr/>
        <p:txBody>
          <a:body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250193062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 eft HC Slide text headline only">
    <p:spTree>
      <p:nvGrpSpPr>
        <p:cNvPr id="1" name=""/>
        <p:cNvGrpSpPr/>
        <p:nvPr/>
      </p:nvGrpSpPr>
      <p:grpSpPr>
        <a:xfrm>
          <a:off x="0" y="0"/>
          <a:ext cx="0" cy="0"/>
          <a:chOff x="0" y="0"/>
          <a:chExt cx="0" cy="0"/>
        </a:xfrm>
      </p:grpSpPr>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55995" y="2356563"/>
            <a:ext cx="4758211" cy="813819"/>
          </a:xfrm>
        </p:spPr>
        <p:txBody>
          <a:bodyPr/>
          <a:lstStyle/>
          <a:p>
            <a:r>
              <a:rPr lang="en-US"/>
              <a:t>Click to edit Master title style</a:t>
            </a:r>
            <a:endParaRPr lang="en-US" dirty="0"/>
          </a:p>
        </p:txBody>
      </p:sp>
    </p:spTree>
    <p:extLst>
      <p:ext uri="{BB962C8B-B14F-4D97-AF65-F5344CB8AC3E}">
        <p14:creationId xmlns:p14="http://schemas.microsoft.com/office/powerpoint/2010/main" val="127475787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eft  HC Slide text ">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3315375"/>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dirty="0"/>
              <a:t>Large subhead Segoe UI Regular 20/24. Em volor resequaectur.</a:t>
            </a:r>
            <a:endParaRPr lang="en-US" dirty="0"/>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55995" y="2356563"/>
            <a:ext cx="4758211" cy="813819"/>
          </a:xfrm>
        </p:spPr>
        <p:txBody>
          <a:bodyPr/>
          <a:lstStyle/>
          <a:p>
            <a:r>
              <a:rPr lang="en-US"/>
              <a:t>Click to edit Master title style</a:t>
            </a:r>
            <a:endParaRPr lang="en-US" dirty="0"/>
          </a:p>
        </p:txBody>
      </p:sp>
    </p:spTree>
    <p:extLst>
      <p:ext uri="{BB962C8B-B14F-4D97-AF65-F5344CB8AC3E}">
        <p14:creationId xmlns:p14="http://schemas.microsoft.com/office/powerpoint/2010/main" val="349233328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eft Slide text headline only">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dirty="0"/>
              <a:t>Large subhead Segoe UI Regular 20/24. Em volor resequaectur.</a:t>
            </a:r>
            <a:endParaRPr lang="en-US" dirty="0"/>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55995" y="556382"/>
            <a:ext cx="4758211" cy="813819"/>
          </a:xfrm>
        </p:spPr>
        <p:txBody>
          <a:bodyPr/>
          <a:lstStyle/>
          <a:p>
            <a:r>
              <a:rPr lang="en-US"/>
              <a:t>Click to edit Master title style</a:t>
            </a:r>
            <a:endParaRPr lang="en-US" dirty="0"/>
          </a:p>
        </p:txBody>
      </p:sp>
    </p:spTree>
    <p:extLst>
      <p:ext uri="{BB962C8B-B14F-4D97-AF65-F5344CB8AC3E}">
        <p14:creationId xmlns:p14="http://schemas.microsoft.com/office/powerpoint/2010/main" val="139416649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ef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dirty="0"/>
              <a:t>Large subhead Segoe UI Regular 20/24. Em volor resequaectur.</a:t>
            </a:r>
            <a:endParaRPr lang="en-US" dirty="0"/>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067" indent="-280067">
              <a:lnSpc>
                <a:spcPts val="1765"/>
              </a:lnSpc>
              <a:spcBef>
                <a:spcPts val="0"/>
              </a:spcBef>
              <a:buFont typeface="Arial" panose="020B0604020202020204" pitchFamily="34" charset="0"/>
              <a:buChar char="•"/>
              <a:defRPr sz="1371" b="0" i="0" spc="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A5C644DE-DB04-462E-8FF3-4AE9639C47EB}"/>
              </a:ext>
            </a:extLst>
          </p:cNvPr>
          <p:cNvSpPr>
            <a:spLocks noGrp="1"/>
          </p:cNvSpPr>
          <p:nvPr>
            <p:ph type="title"/>
          </p:nvPr>
        </p:nvSpPr>
        <p:spPr>
          <a:xfrm>
            <a:off x="455994" y="556382"/>
            <a:ext cx="4758210" cy="813819"/>
          </a:xfrm>
        </p:spPr>
        <p:txBody>
          <a:bodyPr/>
          <a:lstStyle/>
          <a:p>
            <a:r>
              <a:rPr lang="en-US"/>
              <a:t>Click to edit Master title style</a:t>
            </a:r>
            <a:endParaRPr lang="en-US" dirty="0"/>
          </a:p>
        </p:txBody>
      </p:sp>
    </p:spTree>
    <p:extLst>
      <p:ext uri="{BB962C8B-B14F-4D97-AF65-F5344CB8AC3E}">
        <p14:creationId xmlns:p14="http://schemas.microsoft.com/office/powerpoint/2010/main" val="341971733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text headline only">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dirty="0"/>
              <a:t>Large subhead Segoe UI Regular 20/24. Em volor resequaectur.</a:t>
            </a:r>
            <a:endParaRPr lang="en-US" dirty="0"/>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613261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Slide tex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dirty="0"/>
              <a:t>Large subhead Segoe UI Regular 20/24. Em volor resequaectur.</a:t>
            </a:r>
            <a:endParaRPr lang="en-US" dirty="0"/>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067" indent="-280067">
              <a:lnSpc>
                <a:spcPts val="1765"/>
              </a:lnSpc>
              <a:spcBef>
                <a:spcPts val="0"/>
              </a:spcBef>
              <a:buFont typeface="Arial" panose="020B0604020202020204" pitchFamily="34" charset="0"/>
              <a:buChar char="•"/>
              <a:defRPr sz="1371" b="0" i="0" spc="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A5C644DE-DB04-462E-8FF3-4AE9639C47E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343413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4775" y="418151"/>
            <a:ext cx="7747227" cy="6439851"/>
          </a:xfrm>
          <a:prstGeom prst="rect">
            <a:avLst/>
          </a:prstGeom>
        </p:spPr>
      </p:pic>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dirty="0"/>
              <a:t>Large subhead Segoe UI Regular 20/24. Em volor resequaectur.</a:t>
            </a:r>
            <a:endParaRPr lang="en-US" dirty="0"/>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067" indent="-280067">
              <a:lnSpc>
                <a:spcPts val="1765"/>
              </a:lnSpc>
              <a:spcBef>
                <a:spcPts val="0"/>
              </a:spcBef>
              <a:buFont typeface="Arial" panose="020B0604020202020204" pitchFamily="34" charset="0"/>
              <a:buChar char="•"/>
              <a:defRPr sz="1371" b="0" i="0" spc="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dirty="0"/>
              <a:t>Click icon to add picture</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a:t>
            </a:r>
            <a:r>
              <a:rPr lang="en-US" dirty="0">
                <a:solidFill>
                  <a:schemeClr val="bg1">
                    <a:lumMod val="50000"/>
                  </a:schemeClr>
                </a:solidFill>
              </a:rPr>
              <a:t>Dynamics 365 </a:t>
            </a:r>
          </a:p>
        </p:txBody>
      </p:sp>
    </p:spTree>
    <p:extLst>
      <p:ext uri="{BB962C8B-B14F-4D97-AF65-F5344CB8AC3E}">
        <p14:creationId xmlns:p14="http://schemas.microsoft.com/office/powerpoint/2010/main" val="373252337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p:nvPicPr>
        <p:blipFill>
          <a:blip r:embed="rId2"/>
          <a:stretch>
            <a:fillRect/>
          </a:stretch>
        </p:blipFill>
        <p:spPr>
          <a:xfrm>
            <a:off x="0" y="0"/>
            <a:ext cx="12192000" cy="6857997"/>
          </a:xfrm>
          <a:prstGeom prst="rect">
            <a:avLst/>
          </a:prstGeom>
        </p:spPr>
      </p:pic>
      <p:sp>
        <p:nvSpPr>
          <p:cNvPr id="3" name="Rectangle 2">
            <a:extLst>
              <a:ext uri="{FF2B5EF4-FFF2-40B4-BE49-F238E27FC236}">
                <a16:creationId xmlns:a16="http://schemas.microsoft.com/office/drawing/2014/main" id="{F0191069-9A1B-4D96-B56B-775F6023B787}"/>
              </a:ext>
            </a:extLst>
          </p:cNvPr>
          <p:cNvSpPr/>
          <p:nvPr/>
        </p:nvSpPr>
        <p:spPr bwMode="auto">
          <a:xfrm>
            <a:off x="0"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a:extLst>
              <a:ext uri="{FF2B5EF4-FFF2-40B4-BE49-F238E27FC236}">
                <a16:creationId xmlns:a16="http://schemas.microsoft.com/office/drawing/2014/main" id="{BA784868-C8AF-4D99-9BD8-43CBB49618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249" y="257170"/>
            <a:ext cx="2266311" cy="569191"/>
          </a:xfrm>
          <a:prstGeom prst="rect">
            <a:avLst/>
          </a:prstGeom>
        </p:spPr>
      </p:pic>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64841" y="4847661"/>
            <a:ext cx="9602819" cy="727892"/>
          </a:xfrm>
        </p:spPr>
        <p:txBody>
          <a:bodyPr/>
          <a:lstStyle>
            <a:lvl1pPr>
              <a:defRPr sz="1765">
                <a:solidFill>
                  <a:schemeClr val="bg1"/>
                </a:solidFill>
              </a:defRPr>
            </a:lvl1pPr>
            <a:lvl2pPr>
              <a:defRPr sz="1765">
                <a:solidFill>
                  <a:schemeClr val="bg1"/>
                </a:solidFill>
              </a:defRPr>
            </a:lvl2pPr>
            <a:lvl3pPr>
              <a:defRPr sz="1371"/>
            </a:lvl3pPr>
            <a:lvl4pPr>
              <a:defRPr sz="1371"/>
            </a:lvl4pPr>
            <a:lvl5pPr>
              <a:defRPr sz="1028"/>
            </a:lvl5pPr>
          </a:lstStyle>
          <a:p>
            <a:pPr lvl="0"/>
            <a:r>
              <a:rPr lang="en-US" dirty="0"/>
              <a:t>Author name</a:t>
            </a:r>
          </a:p>
          <a:p>
            <a:pPr lvl="1"/>
            <a:r>
              <a:rPr lang="en-US" dirty="0"/>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07391" y="3029995"/>
            <a:ext cx="9660269" cy="1793104"/>
          </a:xfrm>
          <a:noFill/>
        </p:spPr>
        <p:txBody>
          <a:bodyPr lIns="0" tIns="0" rIns="0" bIns="182880" anchor="b" anchorCtr="0"/>
          <a:lstStyle>
            <a:lvl1pPr>
              <a:defRPr sz="4704" strike="noStrike" spc="-49" baseline="0">
                <a:solidFill>
                  <a:schemeClr val="bg1"/>
                </a:solidFill>
              </a:defRPr>
            </a:lvl1pPr>
          </a:lstStyle>
          <a:p>
            <a:r>
              <a:rPr lang="en-US" dirty="0"/>
              <a:t>Microsoft 365</a:t>
            </a:r>
            <a:br>
              <a:rPr lang="en-US" dirty="0"/>
            </a:br>
            <a:r>
              <a:rPr lang="en-US" dirty="0"/>
              <a:t>title or event name</a:t>
            </a:r>
          </a:p>
        </p:txBody>
      </p:sp>
    </p:spTree>
    <p:extLst>
      <p:ext uri="{BB962C8B-B14F-4D97-AF65-F5344CB8AC3E}">
        <p14:creationId xmlns:p14="http://schemas.microsoft.com/office/powerpoint/2010/main" val="17507080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dirty="0"/>
              <a:t>Large subhead Segoe UI Regular 20/24. Em volor resequaectur.</a:t>
            </a:r>
            <a:endParaRPr lang="en-US" dirty="0"/>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067" indent="-280067">
              <a:lnSpc>
                <a:spcPts val="1765"/>
              </a:lnSpc>
              <a:spcBef>
                <a:spcPts val="0"/>
              </a:spcBef>
              <a:buFont typeface="Arial" panose="020B0604020202020204" pitchFamily="34" charset="0"/>
              <a:buChar char="•"/>
              <a:defRPr sz="1371" b="0" i="0" spc="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pic>
        <p:nvPicPr>
          <p:cNvPr id="17" name="Picture 16">
            <a:extLst>
              <a:ext uri="{FF2B5EF4-FFF2-40B4-BE49-F238E27FC236}">
                <a16:creationId xmlns:a16="http://schemas.microsoft.com/office/drawing/2014/main" id="{7802214F-A52B-41F1-9272-05AA8EB1CE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30195" y="1064519"/>
            <a:ext cx="5399968" cy="3165014"/>
          </a:xfrm>
          <a:prstGeom prst="rect">
            <a:avLst/>
          </a:prstGeom>
        </p:spPr>
      </p:pic>
      <p:sp>
        <p:nvSpPr>
          <p:cNvPr id="18" name="Picture Placeholder 11">
            <a:extLst>
              <a:ext uri="{FF2B5EF4-FFF2-40B4-BE49-F238E27FC236}">
                <a16:creationId xmlns:a16="http://schemas.microsoft.com/office/drawing/2014/main" id="{308DCDE8-FDAD-46E7-93CE-6AA86674801A}"/>
              </a:ext>
            </a:extLst>
          </p:cNvPr>
          <p:cNvSpPr>
            <a:spLocks noGrp="1"/>
          </p:cNvSpPr>
          <p:nvPr>
            <p:ph type="pic" sz="quarter" idx="12"/>
          </p:nvPr>
        </p:nvSpPr>
        <p:spPr>
          <a:xfrm>
            <a:off x="7373752" y="1602982"/>
            <a:ext cx="3814652" cy="2162574"/>
          </a:xfrm>
        </p:spPr>
        <p:txBody>
          <a:bodyPr anchor="ctr" anchorCtr="0">
            <a:noAutofit/>
          </a:bodyPr>
          <a:lstStyle>
            <a:lvl1pPr algn="ctr">
              <a:defRPr/>
            </a:lvl1pPr>
          </a:lstStyle>
          <a:p>
            <a:r>
              <a:rPr lang="en-US" dirty="0"/>
              <a:t>Click icon to add picture</a:t>
            </a:r>
          </a:p>
        </p:txBody>
      </p:sp>
      <p:pic>
        <p:nvPicPr>
          <p:cNvPr id="19" name="Picture 18">
            <a:extLst>
              <a:ext uri="{FF2B5EF4-FFF2-40B4-BE49-F238E27FC236}">
                <a16:creationId xmlns:a16="http://schemas.microsoft.com/office/drawing/2014/main" id="{70FC6684-23F4-4F89-BBEC-DD3EFD2F91C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30195" y="3692987"/>
            <a:ext cx="5399968" cy="3165014"/>
          </a:xfrm>
          <a:prstGeom prst="rect">
            <a:avLst/>
          </a:prstGeom>
        </p:spPr>
      </p:pic>
      <p:sp>
        <p:nvSpPr>
          <p:cNvPr id="20" name="Picture Placeholder 11">
            <a:extLst>
              <a:ext uri="{FF2B5EF4-FFF2-40B4-BE49-F238E27FC236}">
                <a16:creationId xmlns:a16="http://schemas.microsoft.com/office/drawing/2014/main" id="{09574D24-624A-4623-826B-D675210EB5CA}"/>
              </a:ext>
            </a:extLst>
          </p:cNvPr>
          <p:cNvSpPr>
            <a:spLocks noGrp="1"/>
          </p:cNvSpPr>
          <p:nvPr>
            <p:ph type="pic" sz="quarter" idx="13"/>
          </p:nvPr>
        </p:nvSpPr>
        <p:spPr>
          <a:xfrm>
            <a:off x="7373752" y="4232650"/>
            <a:ext cx="3814652" cy="2162574"/>
          </a:xfrm>
        </p:spPr>
        <p:txBody>
          <a:bodyPr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329828718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Device layout 1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pic>
        <p:nvPicPr>
          <p:cNvPr id="8" name="Picture 7">
            <a:extLst>
              <a:ext uri="{FF2B5EF4-FFF2-40B4-BE49-F238E27FC236}">
                <a16:creationId xmlns:a16="http://schemas.microsoft.com/office/drawing/2014/main" id="{C039B1C4-BB04-4190-90F9-F4024B0B3BC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30195" y="1064519"/>
            <a:ext cx="5399968" cy="3165014"/>
          </a:xfrm>
          <a:prstGeom prst="rect">
            <a:avLst/>
          </a:prstGeom>
        </p:spPr>
      </p:pic>
      <p:sp>
        <p:nvSpPr>
          <p:cNvPr id="9" name="Picture Placeholder 11">
            <a:extLst>
              <a:ext uri="{FF2B5EF4-FFF2-40B4-BE49-F238E27FC236}">
                <a16:creationId xmlns:a16="http://schemas.microsoft.com/office/drawing/2014/main" id="{72F6419D-F45C-4BDB-9D99-F2C52AE85FC0}"/>
              </a:ext>
            </a:extLst>
          </p:cNvPr>
          <p:cNvSpPr>
            <a:spLocks noGrp="1"/>
          </p:cNvSpPr>
          <p:nvPr>
            <p:ph type="pic" sz="quarter" idx="12"/>
          </p:nvPr>
        </p:nvSpPr>
        <p:spPr>
          <a:xfrm>
            <a:off x="7373752" y="1602982"/>
            <a:ext cx="3814652" cy="2162574"/>
          </a:xfrm>
        </p:spPr>
        <p:txBody>
          <a:bodyPr anchor="ctr" anchorCtr="0">
            <a:noAutofit/>
          </a:bodyPr>
          <a:lstStyle>
            <a:lvl1pPr algn="ctr">
              <a:defRPr/>
            </a:lvl1pPr>
          </a:lstStyle>
          <a:p>
            <a:r>
              <a:rPr lang="en-US" dirty="0"/>
              <a:t>Click icon to add picture</a:t>
            </a:r>
          </a:p>
        </p:txBody>
      </p:sp>
      <p:pic>
        <p:nvPicPr>
          <p:cNvPr id="10" name="Picture 9">
            <a:extLst>
              <a:ext uri="{FF2B5EF4-FFF2-40B4-BE49-F238E27FC236}">
                <a16:creationId xmlns:a16="http://schemas.microsoft.com/office/drawing/2014/main" id="{A1B8E8FA-8C2E-4D6A-99B1-D3D0B46B1BC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30195" y="3692987"/>
            <a:ext cx="5399968" cy="3165014"/>
          </a:xfrm>
          <a:prstGeom prst="rect">
            <a:avLst/>
          </a:prstGeom>
        </p:spPr>
      </p:pic>
      <p:sp>
        <p:nvSpPr>
          <p:cNvPr id="14" name="Picture Placeholder 11">
            <a:extLst>
              <a:ext uri="{FF2B5EF4-FFF2-40B4-BE49-F238E27FC236}">
                <a16:creationId xmlns:a16="http://schemas.microsoft.com/office/drawing/2014/main" id="{773703C8-B3C8-4AAC-A6A6-8DEF824F1BF7}"/>
              </a:ext>
            </a:extLst>
          </p:cNvPr>
          <p:cNvSpPr>
            <a:spLocks noGrp="1"/>
          </p:cNvSpPr>
          <p:nvPr>
            <p:ph type="pic" sz="quarter" idx="13"/>
          </p:nvPr>
        </p:nvSpPr>
        <p:spPr>
          <a:xfrm>
            <a:off x="7373752" y="4232650"/>
            <a:ext cx="3814652" cy="2162574"/>
          </a:xfrm>
        </p:spPr>
        <p:txBody>
          <a:bodyPr anchor="ctr" anchorCtr="0">
            <a:noAutofit/>
          </a:bodyPr>
          <a:lstStyle>
            <a:lvl1pPr algn="ctr">
              <a:defRPr/>
            </a:lvl1pPr>
          </a:lstStyle>
          <a:p>
            <a:r>
              <a:rPr lang="en-US" dirty="0"/>
              <a:t>Click icon to add picture</a:t>
            </a:r>
          </a:p>
        </p:txBody>
      </p:sp>
      <p:sp>
        <p:nvSpPr>
          <p:cNvPr id="12" name="Text Placeholder 4">
            <a:extLst>
              <a:ext uri="{FF2B5EF4-FFF2-40B4-BE49-F238E27FC236}">
                <a16:creationId xmlns:a16="http://schemas.microsoft.com/office/drawing/2014/main" id="{5F689AE9-2AE4-405D-B92D-7565FD066430}"/>
              </a:ext>
            </a:extLst>
          </p:cNvPr>
          <p:cNvSpPr>
            <a:spLocks noGrp="1"/>
          </p:cNvSpPr>
          <p:nvPr>
            <p:ph type="body" sz="quarter" idx="11" hasCustomPrompt="1"/>
          </p:nvPr>
        </p:nvSpPr>
        <p:spPr>
          <a:xfrm>
            <a:off x="457672" y="1397876"/>
            <a:ext cx="5459652" cy="970394"/>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Tree>
    <p:extLst>
      <p:ext uri="{BB962C8B-B14F-4D97-AF65-F5344CB8AC3E}">
        <p14:creationId xmlns:p14="http://schemas.microsoft.com/office/powerpoint/2010/main" val="274151248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2Device layout 1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
        <p:nvSpPr>
          <p:cNvPr id="11" name="Text Placeholder 4">
            <a:extLst>
              <a:ext uri="{FF2B5EF4-FFF2-40B4-BE49-F238E27FC236}">
                <a16:creationId xmlns:a16="http://schemas.microsoft.com/office/drawing/2014/main" id="{8BB3DD88-306E-4EE3-9655-67F63D6C0E11}"/>
              </a:ext>
            </a:extLst>
          </p:cNvPr>
          <p:cNvSpPr>
            <a:spLocks noGrp="1"/>
          </p:cNvSpPr>
          <p:nvPr>
            <p:ph type="body" sz="quarter" idx="11" hasCustomPrompt="1"/>
          </p:nvPr>
        </p:nvSpPr>
        <p:spPr>
          <a:xfrm>
            <a:off x="457672" y="1397876"/>
            <a:ext cx="5459652" cy="970394"/>
          </a:xfrm>
        </p:spPr>
        <p:txBody>
          <a:bodyPr lIns="0" tIns="0" rIns="0" bIns="0"/>
          <a:lstStyle>
            <a:lvl1pPr marL="0" indent="0">
              <a:lnSpc>
                <a:spcPts val="1765"/>
              </a:lnSpc>
              <a:spcBef>
                <a:spcPts val="1765"/>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Tree>
    <p:extLst>
      <p:ext uri="{BB962C8B-B14F-4D97-AF65-F5344CB8AC3E}">
        <p14:creationId xmlns:p14="http://schemas.microsoft.com/office/powerpoint/2010/main" val="348116735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4775" y="418151"/>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dirty="0"/>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3" y="2000737"/>
            <a:ext cx="1693247" cy="3034229"/>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9" y="2000737"/>
            <a:ext cx="1693247" cy="3034229"/>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a:t>
            </a:r>
            <a:r>
              <a:rPr lang="en-US" dirty="0">
                <a:solidFill>
                  <a:schemeClr val="bg1">
                    <a:lumMod val="50000"/>
                  </a:schemeClr>
                </a:solidFill>
              </a:rPr>
              <a:t>Dynamics 365 </a:t>
            </a:r>
          </a:p>
        </p:txBody>
      </p:sp>
    </p:spTree>
    <p:extLst>
      <p:ext uri="{BB962C8B-B14F-4D97-AF65-F5344CB8AC3E}">
        <p14:creationId xmlns:p14="http://schemas.microsoft.com/office/powerpoint/2010/main" val="157397852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4250" y="486947"/>
            <a:ext cx="10869930" cy="6371053"/>
          </a:xfrm>
          <a:prstGeom prst="rect">
            <a:avLst/>
          </a:prstGeom>
        </p:spPr>
      </p:pic>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3488255"/>
            <a:ext cx="7678751" cy="546753"/>
          </a:xfrm>
        </p:spPr>
        <p:txBody>
          <a:bodyPr anchor="ctr" anchorCtr="0"/>
          <a:lstStyle>
            <a:lvl1pPr algn="ctr">
              <a:defRPr/>
            </a:lvl1pPr>
          </a:lstStyle>
          <a:p>
            <a:r>
              <a:rPr lang="en-US" dirty="0"/>
              <a:t>Click icon to add picture</a:t>
            </a:r>
          </a:p>
        </p:txBody>
      </p:sp>
      <p:sp>
        <p:nvSpPr>
          <p:cNvPr id="9" name="Footer Placeholder 14">
            <a:extLst>
              <a:ext uri="{FF2B5EF4-FFF2-40B4-BE49-F238E27FC236}">
                <a16:creationId xmlns:a16="http://schemas.microsoft.com/office/drawing/2014/main" id="{094367A8-7AEF-4C78-AF93-670FC65820C5}"/>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64725993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1950781"/>
            <a:ext cx="3618377" cy="3534843"/>
          </a:xfrm>
        </p:spPr>
        <p:txBody>
          <a:bodyPr anchor="ctr">
            <a:noAutofit/>
          </a:bodyPr>
          <a:lstStyle>
            <a:lvl1pPr marL="0" indent="0" algn="ctr">
              <a:buNone/>
              <a:defRPr sz="2353"/>
            </a:lvl1pPr>
          </a:lstStyle>
          <a:p>
            <a:r>
              <a:rPr lang="en-US" dirty="0"/>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Chart examples</a:t>
            </a:r>
          </a:p>
        </p:txBody>
      </p:sp>
      <p:sp>
        <p:nvSpPr>
          <p:cNvPr id="9" name="Text Placeholder 4"/>
          <p:cNvSpPr>
            <a:spLocks noGrp="1"/>
          </p:cNvSpPr>
          <p:nvPr>
            <p:ph type="body" sz="quarter" idx="12" hasCustomPrompt="1"/>
          </p:nvPr>
        </p:nvSpPr>
        <p:spPr>
          <a:xfrm>
            <a:off x="455993" y="5857162"/>
            <a:ext cx="3618381" cy="301770"/>
          </a:xfrm>
        </p:spPr>
        <p:txBody>
          <a:bodyPr lIns="0" tIns="0" rIns="0" bIns="0"/>
          <a:lstStyle>
            <a:lvl1pPr marL="0" indent="0">
              <a:lnSpc>
                <a:spcPts val="1175"/>
              </a:lnSpc>
              <a:spcBef>
                <a:spcPts val="882"/>
              </a:spcBef>
              <a:buFont typeface="Arial" panose="020B0604020202020204" pitchFamily="34" charset="0"/>
              <a:buNone/>
              <a:defRPr sz="980" b="0" i="0" spc="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7" name="Text Placeholder 4"/>
          <p:cNvSpPr>
            <a:spLocks noGrp="1"/>
          </p:cNvSpPr>
          <p:nvPr>
            <p:ph type="body" sz="quarter" idx="18" hasCustomPrompt="1"/>
          </p:nvPr>
        </p:nvSpPr>
        <p:spPr>
          <a:xfrm>
            <a:off x="4303153" y="5857162"/>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0" name="Chart Placeholder 6"/>
          <p:cNvSpPr>
            <a:spLocks noGrp="1"/>
          </p:cNvSpPr>
          <p:nvPr>
            <p:ph type="chart" sz="quarter" idx="22"/>
          </p:nvPr>
        </p:nvSpPr>
        <p:spPr>
          <a:xfrm>
            <a:off x="4303153" y="1950781"/>
            <a:ext cx="3607487" cy="3534843"/>
          </a:xfrm>
        </p:spPr>
        <p:txBody>
          <a:bodyPr anchor="ctr">
            <a:noAutofit/>
          </a:bodyPr>
          <a:lstStyle>
            <a:lvl1pPr marL="0" indent="0" algn="ctr">
              <a:buNone/>
              <a:defRPr sz="2353"/>
            </a:lvl1pPr>
          </a:lstStyle>
          <a:p>
            <a:r>
              <a:rPr lang="en-US" dirty="0"/>
              <a:t>Click icon to add chart</a:t>
            </a:r>
          </a:p>
        </p:txBody>
      </p:sp>
      <p:sp>
        <p:nvSpPr>
          <p:cNvPr id="21" name="Chart Placeholder 6"/>
          <p:cNvSpPr>
            <a:spLocks noGrp="1"/>
          </p:cNvSpPr>
          <p:nvPr>
            <p:ph type="chart" sz="quarter" idx="23"/>
          </p:nvPr>
        </p:nvSpPr>
        <p:spPr>
          <a:xfrm>
            <a:off x="8139413" y="1950781"/>
            <a:ext cx="3623051" cy="3534843"/>
          </a:xfrm>
        </p:spPr>
        <p:txBody>
          <a:bodyPr anchor="ctr">
            <a:noAutofit/>
          </a:bodyPr>
          <a:lstStyle>
            <a:lvl1pPr marL="0" indent="0" algn="ctr">
              <a:buNone/>
              <a:defRPr sz="2353"/>
            </a:lvl1pPr>
          </a:lstStyle>
          <a:p>
            <a:r>
              <a:rPr lang="en-US" dirty="0"/>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dirty="0"/>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dirty="0"/>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4"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dirty="0"/>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4" y="5857162"/>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126373830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Table styling</a:t>
            </a:r>
          </a:p>
        </p:txBody>
      </p:sp>
      <p:sp>
        <p:nvSpPr>
          <p:cNvPr id="4" name="Table Placeholder 3"/>
          <p:cNvSpPr>
            <a:spLocks noGrp="1"/>
          </p:cNvSpPr>
          <p:nvPr>
            <p:ph type="tbl" sz="quarter" idx="10"/>
          </p:nvPr>
        </p:nvSpPr>
        <p:spPr>
          <a:xfrm>
            <a:off x="455996" y="3924853"/>
            <a:ext cx="11306469" cy="546753"/>
          </a:xfrm>
        </p:spPr>
        <p:txBody>
          <a:bodyPr anchor="ctr" anchorCtr="0"/>
          <a:lstStyle>
            <a:lvl1pPr algn="ctr">
              <a:defRPr/>
            </a:lvl1pPr>
          </a:lstStyle>
          <a:p>
            <a:r>
              <a:rPr lang="en-US" dirty="0"/>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393337569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4170" y="6451197"/>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dirty="0">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6" y="1845278"/>
            <a:ext cx="7454644" cy="1473396"/>
          </a:xfrm>
          <a:noFill/>
        </p:spPr>
        <p:txBody>
          <a:bodyPr lIns="0" tIns="0" rIns="0" bIns="0" anchor="t" anchorCtr="0"/>
          <a:lstStyle>
            <a:lvl1pPr>
              <a:lnSpc>
                <a:spcPct val="100000"/>
              </a:lnSpc>
              <a:spcAft>
                <a:spcPts val="1273"/>
              </a:spcAft>
              <a:defRPr sz="2549" spc="-49" baseline="0">
                <a:solidFill>
                  <a:schemeClr val="bg1"/>
                </a:solidFill>
              </a:defRPr>
            </a:lvl1pPr>
          </a:lstStyle>
          <a:p>
            <a:r>
              <a:rPr lang="en-US" dirty="0"/>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9" y="257170"/>
            <a:ext cx="2266311" cy="569191"/>
          </a:xfrm>
          <a:prstGeom prst="rect">
            <a:avLst/>
          </a:prstGeom>
        </p:spPr>
      </p:pic>
    </p:spTree>
    <p:extLst>
      <p:ext uri="{BB962C8B-B14F-4D97-AF65-F5344CB8AC3E}">
        <p14:creationId xmlns:p14="http://schemas.microsoft.com/office/powerpoint/2010/main" val="11889985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Closing dark gray">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6" y="1845278"/>
            <a:ext cx="7454644" cy="1473396"/>
          </a:xfrm>
          <a:noFill/>
        </p:spPr>
        <p:txBody>
          <a:bodyPr lIns="0" tIns="0" rIns="0" bIns="0" anchor="t" anchorCtr="0"/>
          <a:lstStyle>
            <a:lvl1pPr>
              <a:lnSpc>
                <a:spcPct val="100000"/>
              </a:lnSpc>
              <a:spcAft>
                <a:spcPts val="1273"/>
              </a:spcAft>
              <a:defRPr sz="2549" spc="-49" baseline="0">
                <a:solidFill>
                  <a:schemeClr val="accent5"/>
                </a:solidFill>
              </a:defRPr>
            </a:lvl1pPr>
          </a:lstStyle>
          <a:p>
            <a:r>
              <a:rPr lang="en-US" dirty="0"/>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9" y="257170"/>
            <a:ext cx="2266311" cy="569191"/>
          </a:xfrm>
          <a:prstGeom prst="rect">
            <a:avLst/>
          </a:prstGeom>
        </p:spPr>
      </p:pic>
      <p:sp>
        <p:nvSpPr>
          <p:cNvPr id="5" name="Text Box 3">
            <a:extLst>
              <a:ext uri="{FF2B5EF4-FFF2-40B4-BE49-F238E27FC236}">
                <a16:creationId xmlns:a16="http://schemas.microsoft.com/office/drawing/2014/main" id="{0AFD6FAE-B215-4CF5-A1C7-AE7803BB4E41}"/>
              </a:ext>
            </a:extLst>
          </p:cNvPr>
          <p:cNvSpPr txBox="1">
            <a:spLocks noChangeArrowheads="1"/>
          </p:cNvSpPr>
          <p:nvPr/>
        </p:nvSpPr>
        <p:spPr bwMode="blackWhite">
          <a:xfrm>
            <a:off x="454170" y="6451197"/>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dirty="0">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40950169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4_Device layout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7FBAE1-F331-4920-B941-728ECDF084A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4775" y="418151"/>
            <a:ext cx="7747227" cy="6439851"/>
          </a:xfrm>
          <a:prstGeom prst="rect">
            <a:avLst/>
          </a:prstGeom>
        </p:spPr>
      </p:pic>
      <p:sp>
        <p:nvSpPr>
          <p:cNvPr id="8" name="Picture Placeholder 11">
            <a:extLst>
              <a:ext uri="{FF2B5EF4-FFF2-40B4-BE49-F238E27FC236}">
                <a16:creationId xmlns:a16="http://schemas.microsoft.com/office/drawing/2014/main" id="{2B77EF06-E5C8-4159-AE18-DD34EF003A6C}"/>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dirty="0"/>
              <a:t>Click icon to add 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a:t>
            </a:r>
            <a:r>
              <a:rPr lang="en-US" dirty="0">
                <a:solidFill>
                  <a:schemeClr val="bg1">
                    <a:lumMod val="50000"/>
                  </a:schemeClr>
                </a:solidFill>
              </a:rPr>
              <a:t>Dynamics 365 </a:t>
            </a:r>
          </a:p>
        </p:txBody>
      </p:sp>
      <p:sp>
        <p:nvSpPr>
          <p:cNvPr id="5" name="Text Placeholder 4">
            <a:extLst>
              <a:ext uri="{FF2B5EF4-FFF2-40B4-BE49-F238E27FC236}">
                <a16:creationId xmlns:a16="http://schemas.microsoft.com/office/drawing/2014/main" id="{E7586022-6B08-4FB5-8DAD-C46A16D80D65}"/>
              </a:ext>
            </a:extLst>
          </p:cNvPr>
          <p:cNvSpPr>
            <a:spLocks noGrp="1"/>
          </p:cNvSpPr>
          <p:nvPr>
            <p:ph type="body" sz="quarter" idx="11"/>
          </p:nvPr>
        </p:nvSpPr>
        <p:spPr>
          <a:xfrm>
            <a:off x="455614" y="1192213"/>
            <a:ext cx="5640387" cy="1308050"/>
          </a:xfrm>
        </p:spPr>
        <p:txBody>
          <a:bodyPr/>
          <a:lstStyle>
            <a:lvl1pPr>
              <a:spcBef>
                <a:spcPts val="1200"/>
              </a:spcBef>
              <a:defRPr sz="1800"/>
            </a:lvl1pPr>
            <a:lvl2pPr>
              <a:defRPr sz="1600"/>
            </a:lvl2pPr>
            <a:lvl3pPr>
              <a:defRPr sz="1400"/>
            </a:lvl3pPr>
            <a:lvl4pPr>
              <a:defRPr sz="140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049768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079046" y="0"/>
            <a:ext cx="8112955" cy="6858000"/>
          </a:xfrm>
          <a:blipFill>
            <a:blip r:embed="rId2"/>
            <a:stretch>
              <a:fillRect/>
            </a:stretch>
          </a:blipFill>
        </p:spPr>
        <p:txBody>
          <a:bodyPr anchor="ctr" anchorCtr="0">
            <a:noAutofit/>
          </a:bodyPr>
          <a:lstStyle>
            <a:lvl1pPr algn="ctr">
              <a:defRPr/>
            </a:lvl1pPr>
          </a:lstStyle>
          <a:p>
            <a:r>
              <a:rPr lang="en-US" dirty="0"/>
              <a:t>Place Image Here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249" y="257318"/>
            <a:ext cx="2266311" cy="569191"/>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6" strike="noStrike" spc="-49" baseline="0">
                <a:solidFill>
                  <a:schemeClr val="tx2"/>
                </a:solidFill>
              </a:defRPr>
            </a:lvl1pPr>
          </a:lstStyle>
          <a:p>
            <a:r>
              <a:rPr lang="en-US" dirty="0"/>
              <a:t>Microsoft 365</a:t>
            </a:r>
            <a:br>
              <a:rPr lang="en-US" dirty="0"/>
            </a:br>
            <a:r>
              <a:rPr lang="en-US" dirty="0"/>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2" y="3038882"/>
            <a:ext cx="3208011" cy="727892"/>
          </a:xfrm>
        </p:spPr>
        <p:txBody>
          <a:bodyPr/>
          <a:lstStyle>
            <a:lvl1pPr>
              <a:defRPr sz="1765"/>
            </a:lvl1pPr>
            <a:lvl2pPr>
              <a:defRPr sz="1765"/>
            </a:lvl2pPr>
            <a:lvl3pPr>
              <a:defRPr sz="1371"/>
            </a:lvl3pPr>
            <a:lvl4pPr>
              <a:defRPr sz="1371"/>
            </a:lvl4pPr>
            <a:lvl5pPr>
              <a:defRPr sz="1028"/>
            </a:lvl5pPr>
          </a:lstStyle>
          <a:p>
            <a:pPr lvl="0"/>
            <a:r>
              <a:rPr lang="en-US" dirty="0"/>
              <a:t>Author name</a:t>
            </a:r>
          </a:p>
          <a:p>
            <a:pPr lvl="1"/>
            <a:r>
              <a:rPr lang="en-US" dirty="0"/>
              <a:t>Date</a:t>
            </a:r>
          </a:p>
        </p:txBody>
      </p:sp>
    </p:spTree>
    <p:extLst>
      <p:ext uri="{BB962C8B-B14F-4D97-AF65-F5344CB8AC3E}">
        <p14:creationId xmlns:p14="http://schemas.microsoft.com/office/powerpoint/2010/main" val="32999854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Title with photo and tile">
    <p:bg>
      <p:bgPr>
        <a:solidFill>
          <a:schemeClr val="tx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0E7BA98-039E-4107-903D-AF84311EA654}"/>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2000" contrast="-12000"/>
                    </a14:imgEffect>
                  </a14:imgLayer>
                </a14:imgProps>
              </a:ext>
            </a:extLst>
          </a:blip>
          <a:srcRect l="-3623" t="-20802" r="-3788" b="38828"/>
          <a:stretch/>
        </p:blipFill>
        <p:spPr>
          <a:xfrm>
            <a:off x="-438571" y="-2500432"/>
            <a:ext cx="13095598" cy="6662165"/>
          </a:xfrm>
          <a:custGeom>
            <a:avLst/>
            <a:gdLst>
              <a:gd name="connsiteX0" fmla="*/ 6679096 w 13358192"/>
              <a:gd name="connsiteY0" fmla="*/ 0 h 6794791"/>
              <a:gd name="connsiteX1" fmla="*/ 13358192 w 13358192"/>
              <a:gd name="connsiteY1" fmla="*/ 3415931 h 6794791"/>
              <a:gd name="connsiteX2" fmla="*/ 12952906 w 13358192"/>
              <a:gd name="connsiteY2" fmla="*/ 4590443 h 6794791"/>
              <a:gd name="connsiteX3" fmla="*/ 12910931 w 13358192"/>
              <a:gd name="connsiteY3" fmla="*/ 4644889 h 6794791"/>
              <a:gd name="connsiteX4" fmla="*/ 12784644 w 13358192"/>
              <a:gd name="connsiteY4" fmla="*/ 4791147 h 6794791"/>
              <a:gd name="connsiteX5" fmla="*/ 6695175 w 13358192"/>
              <a:gd name="connsiteY5" fmla="*/ 6794791 h 6794791"/>
              <a:gd name="connsiteX6" fmla="*/ 243247 w 13358192"/>
              <a:gd name="connsiteY6" fmla="*/ 4309488 h 6794791"/>
              <a:gd name="connsiteX7" fmla="*/ 154034 w 13358192"/>
              <a:gd name="connsiteY7" fmla="*/ 4144996 h 6794791"/>
              <a:gd name="connsiteX8" fmla="*/ 139332 w 13358192"/>
              <a:gd name="connsiteY8" fmla="*/ 4112418 h 6794791"/>
              <a:gd name="connsiteX9" fmla="*/ 135374 w 13358192"/>
              <a:gd name="connsiteY9" fmla="*/ 4103440 h 6794791"/>
              <a:gd name="connsiteX10" fmla="*/ 76958 w 13358192"/>
              <a:gd name="connsiteY10" fmla="*/ 3936144 h 6794791"/>
              <a:gd name="connsiteX11" fmla="*/ 0 w 13358192"/>
              <a:gd name="connsiteY11" fmla="*/ 3415931 h 6794791"/>
              <a:gd name="connsiteX12" fmla="*/ 6679096 w 13358192"/>
              <a:gd name="connsiteY12" fmla="*/ 0 h 679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58192" h="6794791">
                <a:moveTo>
                  <a:pt x="6679096" y="0"/>
                </a:moveTo>
                <a:cubicBezTo>
                  <a:pt x="10367859" y="0"/>
                  <a:pt x="13358192" y="1529364"/>
                  <a:pt x="13358192" y="3415931"/>
                </a:cubicBezTo>
                <a:cubicBezTo>
                  <a:pt x="13358192" y="3828618"/>
                  <a:pt x="13215100" y="4224211"/>
                  <a:pt x="12952906" y="4590443"/>
                </a:cubicBezTo>
                <a:lnTo>
                  <a:pt x="12910931" y="4644889"/>
                </a:lnTo>
                <a:lnTo>
                  <a:pt x="12784644" y="4791147"/>
                </a:lnTo>
                <a:cubicBezTo>
                  <a:pt x="11693602" y="5976684"/>
                  <a:pt x="9376861" y="6794791"/>
                  <a:pt x="6695175" y="6794791"/>
                </a:cubicBezTo>
                <a:cubicBezTo>
                  <a:pt x="3663704" y="6794791"/>
                  <a:pt x="1098590" y="5749347"/>
                  <a:pt x="243247" y="4309488"/>
                </a:cubicBezTo>
                <a:lnTo>
                  <a:pt x="154034" y="4144996"/>
                </a:lnTo>
                <a:lnTo>
                  <a:pt x="139332" y="4112418"/>
                </a:lnTo>
                <a:lnTo>
                  <a:pt x="135374" y="4103440"/>
                </a:lnTo>
                <a:lnTo>
                  <a:pt x="76958" y="3936144"/>
                </a:lnTo>
                <a:cubicBezTo>
                  <a:pt x="26282" y="3766523"/>
                  <a:pt x="0" y="3592797"/>
                  <a:pt x="0" y="3415931"/>
                </a:cubicBezTo>
                <a:cubicBezTo>
                  <a:pt x="0" y="1529364"/>
                  <a:pt x="2990333" y="0"/>
                  <a:pt x="6679096" y="0"/>
                </a:cubicBezTo>
                <a:close/>
              </a:path>
            </a:pathLst>
          </a:custGeom>
        </p:spPr>
      </p:pic>
      <p:grpSp>
        <p:nvGrpSpPr>
          <p:cNvPr id="8" name="Group 7">
            <a:extLst>
              <a:ext uri="{FF2B5EF4-FFF2-40B4-BE49-F238E27FC236}">
                <a16:creationId xmlns:a16="http://schemas.microsoft.com/office/drawing/2014/main" id="{82544B65-5628-4101-8A93-1A375782561D}"/>
              </a:ext>
            </a:extLst>
          </p:cNvPr>
          <p:cNvGrpSpPr/>
          <p:nvPr userDrawn="1"/>
        </p:nvGrpSpPr>
        <p:grpSpPr>
          <a:xfrm>
            <a:off x="-776591" y="-1053760"/>
            <a:ext cx="13771638" cy="3867684"/>
            <a:chOff x="-792163" y="-1074738"/>
            <a:chExt cx="14047788" cy="3944680"/>
          </a:xfrm>
        </p:grpSpPr>
        <p:sp>
          <p:nvSpPr>
            <p:cNvPr id="9" name="Rectangle 8">
              <a:extLst>
                <a:ext uri="{FF2B5EF4-FFF2-40B4-BE49-F238E27FC236}">
                  <a16:creationId xmlns:a16="http://schemas.microsoft.com/office/drawing/2014/main" id="{AADAEDDA-8F84-412D-BB15-812FA7F4DD91}"/>
                </a:ext>
              </a:extLst>
            </p:cNvPr>
            <p:cNvSpPr/>
            <p:nvPr/>
          </p:nvSpPr>
          <p:spPr bwMode="auto">
            <a:xfrm>
              <a:off x="-792163" y="-1074738"/>
              <a:ext cx="14047788" cy="1074738"/>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a16="http://schemas.microsoft.com/office/drawing/2014/main" id="{F5680762-D44C-45F4-BF08-8AA920B1CF70}"/>
                </a:ext>
              </a:extLst>
            </p:cNvPr>
            <p:cNvSpPr/>
            <p:nvPr/>
          </p:nvSpPr>
          <p:spPr bwMode="auto">
            <a:xfrm>
              <a:off x="-792163" y="-312738"/>
              <a:ext cx="792163" cy="318268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EA282885-27E1-4048-BEA8-0B908ADD50C8}"/>
                </a:ext>
              </a:extLst>
            </p:cNvPr>
            <p:cNvSpPr/>
            <p:nvPr/>
          </p:nvSpPr>
          <p:spPr bwMode="auto">
            <a:xfrm>
              <a:off x="12463462" y="-312738"/>
              <a:ext cx="792163" cy="318268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pSp>
      <p:sp>
        <p:nvSpPr>
          <p:cNvPr id="16" name="Freeform: Shape 15">
            <a:extLst>
              <a:ext uri="{FF2B5EF4-FFF2-40B4-BE49-F238E27FC236}">
                <a16:creationId xmlns:a16="http://schemas.microsoft.com/office/drawing/2014/main" id="{9CB7EF4F-8BE8-446D-B33B-0CFAD95A9DB3}"/>
              </a:ext>
            </a:extLst>
          </p:cNvPr>
          <p:cNvSpPr/>
          <p:nvPr userDrawn="1"/>
        </p:nvSpPr>
        <p:spPr bwMode="auto">
          <a:xfrm>
            <a:off x="5541" y="0"/>
            <a:ext cx="12202186" cy="4161734"/>
          </a:xfrm>
          <a:custGeom>
            <a:avLst/>
            <a:gdLst>
              <a:gd name="connsiteX0" fmla="*/ 0 w 12436475"/>
              <a:gd name="connsiteY0" fmla="*/ 0 h 4244583"/>
              <a:gd name="connsiteX1" fmla="*/ 12436475 w 12436475"/>
              <a:gd name="connsiteY1" fmla="*/ 0 h 4244583"/>
              <a:gd name="connsiteX2" fmla="*/ 12436475 w 12436475"/>
              <a:gd name="connsiteY2" fmla="*/ 2120429 h 4244583"/>
              <a:gd name="connsiteX3" fmla="*/ 12332420 w 12436475"/>
              <a:gd name="connsiteY3" fmla="*/ 2240939 h 4244583"/>
              <a:gd name="connsiteX4" fmla="*/ 6242951 w 12436475"/>
              <a:gd name="connsiteY4" fmla="*/ 4244583 h 4244583"/>
              <a:gd name="connsiteX5" fmla="*/ 18195 w 12436475"/>
              <a:gd name="connsiteY5" fmla="*/ 2084257 h 4244583"/>
              <a:gd name="connsiteX6" fmla="*/ 0 w 12436475"/>
              <a:gd name="connsiteY6" fmla="*/ 2060097 h 4244583"/>
              <a:gd name="connsiteX0" fmla="*/ 10390 w 12446865"/>
              <a:gd name="connsiteY0" fmla="*/ 0 h 4244583"/>
              <a:gd name="connsiteX1" fmla="*/ 12446865 w 12446865"/>
              <a:gd name="connsiteY1" fmla="*/ 0 h 4244583"/>
              <a:gd name="connsiteX2" fmla="*/ 12446865 w 12446865"/>
              <a:gd name="connsiteY2" fmla="*/ 2120429 h 4244583"/>
              <a:gd name="connsiteX3" fmla="*/ 12342810 w 12446865"/>
              <a:gd name="connsiteY3" fmla="*/ 2240939 h 4244583"/>
              <a:gd name="connsiteX4" fmla="*/ 6253341 w 12446865"/>
              <a:gd name="connsiteY4" fmla="*/ 4244583 h 4244583"/>
              <a:gd name="connsiteX5" fmla="*/ 28585 w 12446865"/>
              <a:gd name="connsiteY5" fmla="*/ 2084257 h 4244583"/>
              <a:gd name="connsiteX6" fmla="*/ 0 w 12446865"/>
              <a:gd name="connsiteY6" fmla="*/ 2054901 h 4244583"/>
              <a:gd name="connsiteX7" fmla="*/ 10390 w 12446865"/>
              <a:gd name="connsiteY7" fmla="*/ 0 h 4244583"/>
              <a:gd name="connsiteX0" fmla="*/ 5195 w 12446865"/>
              <a:gd name="connsiteY0" fmla="*/ 0 h 4244583"/>
              <a:gd name="connsiteX1" fmla="*/ 12446865 w 12446865"/>
              <a:gd name="connsiteY1" fmla="*/ 0 h 4244583"/>
              <a:gd name="connsiteX2" fmla="*/ 12446865 w 12446865"/>
              <a:gd name="connsiteY2" fmla="*/ 2120429 h 4244583"/>
              <a:gd name="connsiteX3" fmla="*/ 12342810 w 12446865"/>
              <a:gd name="connsiteY3" fmla="*/ 2240939 h 4244583"/>
              <a:gd name="connsiteX4" fmla="*/ 6253341 w 12446865"/>
              <a:gd name="connsiteY4" fmla="*/ 4244583 h 4244583"/>
              <a:gd name="connsiteX5" fmla="*/ 28585 w 12446865"/>
              <a:gd name="connsiteY5" fmla="*/ 2084257 h 4244583"/>
              <a:gd name="connsiteX6" fmla="*/ 0 w 12446865"/>
              <a:gd name="connsiteY6" fmla="*/ 2054901 h 4244583"/>
              <a:gd name="connsiteX7" fmla="*/ 5195 w 12446865"/>
              <a:gd name="connsiteY7" fmla="*/ 0 h 4244583"/>
              <a:gd name="connsiteX0" fmla="*/ 0 w 12446865"/>
              <a:gd name="connsiteY0" fmla="*/ 0 h 4244583"/>
              <a:gd name="connsiteX1" fmla="*/ 12446865 w 12446865"/>
              <a:gd name="connsiteY1" fmla="*/ 0 h 4244583"/>
              <a:gd name="connsiteX2" fmla="*/ 12446865 w 12446865"/>
              <a:gd name="connsiteY2" fmla="*/ 2120429 h 4244583"/>
              <a:gd name="connsiteX3" fmla="*/ 12342810 w 12446865"/>
              <a:gd name="connsiteY3" fmla="*/ 2240939 h 4244583"/>
              <a:gd name="connsiteX4" fmla="*/ 6253341 w 12446865"/>
              <a:gd name="connsiteY4" fmla="*/ 4244583 h 4244583"/>
              <a:gd name="connsiteX5" fmla="*/ 28585 w 12446865"/>
              <a:gd name="connsiteY5" fmla="*/ 2084257 h 4244583"/>
              <a:gd name="connsiteX6" fmla="*/ 0 w 12446865"/>
              <a:gd name="connsiteY6" fmla="*/ 2054901 h 4244583"/>
              <a:gd name="connsiteX7" fmla="*/ 0 w 12446865"/>
              <a:gd name="connsiteY7" fmla="*/ 0 h 424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46865" h="4244583">
                <a:moveTo>
                  <a:pt x="0" y="0"/>
                </a:moveTo>
                <a:lnTo>
                  <a:pt x="12446865" y="0"/>
                </a:lnTo>
                <a:lnTo>
                  <a:pt x="12446865" y="2120429"/>
                </a:lnTo>
                <a:lnTo>
                  <a:pt x="12342810" y="2240939"/>
                </a:lnTo>
                <a:cubicBezTo>
                  <a:pt x="11251768" y="3426476"/>
                  <a:pt x="8935027" y="4244583"/>
                  <a:pt x="6253341" y="4244583"/>
                </a:cubicBezTo>
                <a:cubicBezTo>
                  <a:pt x="3455060" y="4244583"/>
                  <a:pt x="1054148" y="3353790"/>
                  <a:pt x="28585" y="2084257"/>
                </a:cubicBezTo>
                <a:lnTo>
                  <a:pt x="0" y="2054901"/>
                </a:lnTo>
                <a:lnTo>
                  <a:pt x="0" y="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1774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Insert Photo">
    <p:spTree>
      <p:nvGrpSpPr>
        <p:cNvPr id="1" name=""/>
        <p:cNvGrpSpPr/>
        <p:nvPr/>
      </p:nvGrpSpPr>
      <p:grpSpPr>
        <a:xfrm>
          <a:off x="0" y="0"/>
          <a:ext cx="0" cy="0"/>
          <a:chOff x="0" y="0"/>
          <a:chExt cx="0" cy="0"/>
        </a:xfrm>
      </p:grpSpPr>
      <p:pic>
        <p:nvPicPr>
          <p:cNvPr id="44" name="Picture Placeholder 7"/>
          <p:cNvPicPr>
            <a:picLocks noChangeAspect="1"/>
          </p:cNvPicPr>
          <p:nvPr userDrawn="1"/>
        </p:nvPicPr>
        <p:blipFill rotWithShape="1">
          <a:blip r:embed="rId2">
            <a:extLst>
              <a:ext uri="{28A0092B-C50C-407E-A947-70E740481C1C}">
                <a14:useLocalDpi xmlns:a14="http://schemas.microsoft.com/office/drawing/2010/main" val="0"/>
              </a:ext>
            </a:extLst>
          </a:blip>
          <a:srcRect l="28625" r="28625"/>
          <a:stretch/>
        </p:blipFill>
        <p:spPr>
          <a:xfrm>
            <a:off x="5918075" y="-4978"/>
            <a:ext cx="6273925" cy="5684621"/>
          </a:xfrm>
          <a:prstGeom prst="rect">
            <a:avLst/>
          </a:prstGeom>
        </p:spPr>
      </p:pic>
      <p:sp>
        <p:nvSpPr>
          <p:cNvPr id="20" name="Picture Placeholder 144"/>
          <p:cNvSpPr>
            <a:spLocks noGrp="1"/>
          </p:cNvSpPr>
          <p:nvPr>
            <p:ph type="pic" sz="quarter" idx="20" hasCustomPrompt="1"/>
          </p:nvPr>
        </p:nvSpPr>
        <p:spPr>
          <a:xfrm>
            <a:off x="5918075" y="1"/>
            <a:ext cx="6273925" cy="5684621"/>
          </a:xfrm>
          <a:prstGeom prst="rect">
            <a:avLst/>
          </a:prstGeom>
          <a:solidFill>
            <a:srgbClr val="0070C0"/>
          </a:solidFill>
        </p:spPr>
        <p:txBody>
          <a:bodyPr anchor="ctr" anchorCtr="0">
            <a:noAutofit/>
          </a:bodyPr>
          <a:lstStyle>
            <a:lvl1pPr marL="0" indent="0" algn="ctr">
              <a:buNone/>
              <a:defRPr baseline="0">
                <a:solidFill>
                  <a:schemeClr val="bg1"/>
                </a:solidFill>
              </a:defRPr>
            </a:lvl1pPr>
          </a:lstStyle>
          <a:p>
            <a:r>
              <a:rPr lang="en-US" dirty="0"/>
              <a:t>Drag picture here</a:t>
            </a:r>
          </a:p>
        </p:txBody>
      </p:sp>
      <p:sp>
        <p:nvSpPr>
          <p:cNvPr id="22" name="Text Placeholder 132"/>
          <p:cNvSpPr>
            <a:spLocks noGrp="1"/>
          </p:cNvSpPr>
          <p:nvPr>
            <p:ph type="body" sz="quarter" idx="11" hasCustomPrompt="1"/>
          </p:nvPr>
        </p:nvSpPr>
        <p:spPr>
          <a:xfrm>
            <a:off x="455995" y="1930399"/>
            <a:ext cx="4857516" cy="3546406"/>
          </a:xfrm>
          <a:prstGeom prst="rect">
            <a:avLst/>
          </a:prstGeom>
        </p:spPr>
        <p:txBody>
          <a:bodyPr lIns="0" tIns="0" rIns="0" bIns="0">
            <a:noAutofit/>
          </a:bodyPr>
          <a:lstStyle>
            <a:lvl1pPr marL="0" indent="0">
              <a:lnSpc>
                <a:spcPts val="1800"/>
              </a:lnSpc>
              <a:buNone/>
              <a:defRPr sz="1200">
                <a:solidFill>
                  <a:schemeClr val="bg2">
                    <a:lumMod val="25000"/>
                  </a:schemeClr>
                </a:solidFill>
              </a:defRPr>
            </a:lvl1pPr>
            <a:lvl2pPr>
              <a:defRPr sz="1200"/>
            </a:lvl2pPr>
          </a:lstStyle>
          <a:p>
            <a:pPr lvl="0"/>
            <a:r>
              <a:rPr lang="en-US"/>
              <a:t>Summary: what was the business opportunity, how did Dynamic 365 (+additional products) solve the problem, proof point / ROI realized?</a:t>
            </a:r>
          </a:p>
        </p:txBody>
      </p:sp>
      <p:cxnSp>
        <p:nvCxnSpPr>
          <p:cNvPr id="31" name="Straight Connector 30"/>
          <p:cNvCxnSpPr/>
          <p:nvPr userDrawn="1"/>
        </p:nvCxnSpPr>
        <p:spPr>
          <a:xfrm>
            <a:off x="13962495" y="10026651"/>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userDrawn="1"/>
        </p:nvSpPr>
        <p:spPr>
          <a:xfrm>
            <a:off x="0" y="5689600"/>
            <a:ext cx="12192000" cy="116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Picture Placeholder 144"/>
          <p:cNvSpPr>
            <a:spLocks noGrp="1"/>
          </p:cNvSpPr>
          <p:nvPr>
            <p:ph type="pic" sz="quarter" idx="36" hasCustomPrompt="1"/>
          </p:nvPr>
        </p:nvSpPr>
        <p:spPr>
          <a:xfrm>
            <a:off x="202499" y="5884716"/>
            <a:ext cx="2064635" cy="834378"/>
          </a:xfrm>
          <a:prstGeom prst="rect">
            <a:avLst/>
          </a:prstGeom>
        </p:spPr>
        <p:txBody>
          <a:bodyPr anchor="ctr" anchorCtr="0">
            <a:noAutofit/>
          </a:bodyPr>
          <a:lstStyle>
            <a:lvl1pPr marL="0" indent="0" algn="ctr">
              <a:buNone/>
              <a:defRPr sz="1600">
                <a:solidFill>
                  <a:srgbClr val="7030A0"/>
                </a:solidFill>
              </a:defRPr>
            </a:lvl1pPr>
          </a:lstStyle>
          <a:p>
            <a:r>
              <a:rPr lang="en-US" dirty="0"/>
              <a:t>Drag logo here</a:t>
            </a:r>
          </a:p>
        </p:txBody>
      </p:sp>
      <p:sp>
        <p:nvSpPr>
          <p:cNvPr id="55" name="Text Placeholder 136"/>
          <p:cNvSpPr>
            <a:spLocks noGrp="1"/>
          </p:cNvSpPr>
          <p:nvPr>
            <p:ph type="body" sz="quarter" idx="31"/>
          </p:nvPr>
        </p:nvSpPr>
        <p:spPr>
          <a:xfrm>
            <a:off x="7084841" y="6181251"/>
            <a:ext cx="805425"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dirty="0"/>
              <a:t>Click to edit Master text styles</a:t>
            </a:r>
          </a:p>
        </p:txBody>
      </p:sp>
      <p:sp>
        <p:nvSpPr>
          <p:cNvPr id="56" name="Text Placeholder 136"/>
          <p:cNvSpPr>
            <a:spLocks noGrp="1"/>
          </p:cNvSpPr>
          <p:nvPr>
            <p:ph type="body" sz="quarter" idx="32"/>
          </p:nvPr>
        </p:nvSpPr>
        <p:spPr>
          <a:xfrm>
            <a:off x="5942217" y="6177833"/>
            <a:ext cx="879812"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dirty="0"/>
              <a:t>Click to edit Master text styles</a:t>
            </a:r>
          </a:p>
        </p:txBody>
      </p:sp>
      <p:sp>
        <p:nvSpPr>
          <p:cNvPr id="57" name="Text Placeholder 136"/>
          <p:cNvSpPr>
            <a:spLocks noGrp="1"/>
          </p:cNvSpPr>
          <p:nvPr>
            <p:ph type="body" sz="quarter" idx="33"/>
          </p:nvPr>
        </p:nvSpPr>
        <p:spPr>
          <a:xfrm>
            <a:off x="4409952" y="6181251"/>
            <a:ext cx="988642"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58" name="Text Placeholder 136"/>
          <p:cNvSpPr>
            <a:spLocks noGrp="1"/>
          </p:cNvSpPr>
          <p:nvPr>
            <p:ph type="body" sz="quarter" idx="34"/>
          </p:nvPr>
        </p:nvSpPr>
        <p:spPr>
          <a:xfrm>
            <a:off x="2508042" y="6181251"/>
            <a:ext cx="1498693"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60" name="TextBox 59"/>
          <p:cNvSpPr txBox="1"/>
          <p:nvPr userDrawn="1"/>
        </p:nvSpPr>
        <p:spPr>
          <a:xfrm>
            <a:off x="2508041" y="5914231"/>
            <a:ext cx="1487548"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dirty="0">
                <a:solidFill>
                  <a:schemeClr val="bg1">
                    <a:lumMod val="50000"/>
                  </a:schemeClr>
                </a:solidFill>
              </a:rPr>
              <a:t>Products and services</a:t>
            </a:r>
          </a:p>
        </p:txBody>
      </p:sp>
      <p:cxnSp>
        <p:nvCxnSpPr>
          <p:cNvPr id="23" name="Straight Connector 22">
            <a:extLst>
              <a:ext uri="{FF2B5EF4-FFF2-40B4-BE49-F238E27FC236}">
                <a16:creationId xmlns:a16="http://schemas.microsoft.com/office/drawing/2014/main" id="{E136E5C5-169D-4A18-A35E-CCBE39A93B99}"/>
              </a:ext>
            </a:extLst>
          </p:cNvPr>
          <p:cNvCxnSpPr/>
          <p:nvPr userDrawn="1"/>
        </p:nvCxnSpPr>
        <p:spPr>
          <a:xfrm>
            <a:off x="2384526" y="5997538"/>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5E79B7F-207E-4748-AC06-707B2F61BCA3}"/>
              </a:ext>
            </a:extLst>
          </p:cNvPr>
          <p:cNvSpPr>
            <a:spLocks noGrp="1"/>
          </p:cNvSpPr>
          <p:nvPr>
            <p:ph type="title"/>
          </p:nvPr>
        </p:nvSpPr>
        <p:spPr>
          <a:xfrm>
            <a:off x="455995" y="556382"/>
            <a:ext cx="4857516" cy="813819"/>
          </a:xfrm>
        </p:spPr>
        <p:txBody>
          <a:bodyPr/>
          <a:lstStyle/>
          <a:p>
            <a:r>
              <a:rPr lang="en-US" dirty="0"/>
              <a:t>Click to edit Master title style</a:t>
            </a:r>
          </a:p>
        </p:txBody>
      </p:sp>
      <p:sp>
        <p:nvSpPr>
          <p:cNvPr id="27" name="TextBox 26">
            <a:extLst>
              <a:ext uri="{FF2B5EF4-FFF2-40B4-BE49-F238E27FC236}">
                <a16:creationId xmlns:a16="http://schemas.microsoft.com/office/drawing/2014/main" id="{F09DC77C-3B50-439A-9517-B6587C2EA8E4}"/>
              </a:ext>
            </a:extLst>
          </p:cNvPr>
          <p:cNvSpPr txBox="1"/>
          <p:nvPr userDrawn="1"/>
        </p:nvSpPr>
        <p:spPr>
          <a:xfrm>
            <a:off x="4409953" y="5914231"/>
            <a:ext cx="1247049"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dirty="0">
                <a:solidFill>
                  <a:schemeClr val="bg1">
                    <a:lumMod val="50000"/>
                  </a:schemeClr>
                </a:solidFill>
              </a:rPr>
              <a:t>Organization size</a:t>
            </a:r>
          </a:p>
        </p:txBody>
      </p:sp>
      <p:sp>
        <p:nvSpPr>
          <p:cNvPr id="29" name="TextBox 28">
            <a:extLst>
              <a:ext uri="{FF2B5EF4-FFF2-40B4-BE49-F238E27FC236}">
                <a16:creationId xmlns:a16="http://schemas.microsoft.com/office/drawing/2014/main" id="{6F14F191-B5F0-4979-B191-9B1D0366383B}"/>
              </a:ext>
            </a:extLst>
          </p:cNvPr>
          <p:cNvSpPr txBox="1"/>
          <p:nvPr userDrawn="1"/>
        </p:nvSpPr>
        <p:spPr>
          <a:xfrm>
            <a:off x="5942217" y="5914231"/>
            <a:ext cx="988642"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dirty="0">
                <a:solidFill>
                  <a:schemeClr val="bg1">
                    <a:lumMod val="50000"/>
                  </a:schemeClr>
                </a:solidFill>
              </a:rPr>
              <a:t>Industry</a:t>
            </a:r>
          </a:p>
        </p:txBody>
      </p:sp>
      <p:sp>
        <p:nvSpPr>
          <p:cNvPr id="30" name="TextBox 29">
            <a:extLst>
              <a:ext uri="{FF2B5EF4-FFF2-40B4-BE49-F238E27FC236}">
                <a16:creationId xmlns:a16="http://schemas.microsoft.com/office/drawing/2014/main" id="{AC4FB870-4A7F-4EEA-BFD7-6C313C326E69}"/>
              </a:ext>
            </a:extLst>
          </p:cNvPr>
          <p:cNvSpPr txBox="1"/>
          <p:nvPr userDrawn="1"/>
        </p:nvSpPr>
        <p:spPr>
          <a:xfrm>
            <a:off x="7084841" y="5914231"/>
            <a:ext cx="988642"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dirty="0">
                <a:solidFill>
                  <a:schemeClr val="bg1">
                    <a:lumMod val="50000"/>
                  </a:schemeClr>
                </a:solidFill>
              </a:rPr>
              <a:t>Country</a:t>
            </a:r>
          </a:p>
        </p:txBody>
      </p:sp>
    </p:spTree>
    <p:extLst>
      <p:ext uri="{BB962C8B-B14F-4D97-AF65-F5344CB8AC3E}">
        <p14:creationId xmlns:p14="http://schemas.microsoft.com/office/powerpoint/2010/main" val="1786182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Insert Photo">
    <p:spTree>
      <p:nvGrpSpPr>
        <p:cNvPr id="1" name=""/>
        <p:cNvGrpSpPr/>
        <p:nvPr/>
      </p:nvGrpSpPr>
      <p:grpSpPr>
        <a:xfrm>
          <a:off x="0" y="0"/>
          <a:ext cx="0" cy="0"/>
          <a:chOff x="0" y="0"/>
          <a:chExt cx="0" cy="0"/>
        </a:xfrm>
      </p:grpSpPr>
      <p:pic>
        <p:nvPicPr>
          <p:cNvPr id="44" name="Picture Placehold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918075" y="-4978"/>
            <a:ext cx="6273925" cy="5684621"/>
          </a:xfrm>
          <a:prstGeom prst="rect">
            <a:avLst/>
          </a:prstGeom>
        </p:spPr>
      </p:pic>
      <p:sp>
        <p:nvSpPr>
          <p:cNvPr id="20" name="Picture Placeholder 144"/>
          <p:cNvSpPr>
            <a:spLocks noGrp="1"/>
          </p:cNvSpPr>
          <p:nvPr>
            <p:ph type="pic" sz="quarter" idx="20" hasCustomPrompt="1"/>
          </p:nvPr>
        </p:nvSpPr>
        <p:spPr>
          <a:xfrm>
            <a:off x="5918075" y="1"/>
            <a:ext cx="6273925" cy="5684621"/>
          </a:xfrm>
          <a:prstGeom prst="rect">
            <a:avLst/>
          </a:prstGeom>
        </p:spPr>
        <p:txBody>
          <a:bodyPr anchor="ctr" anchorCtr="0">
            <a:noAutofit/>
          </a:bodyPr>
          <a:lstStyle>
            <a:lvl1pPr marL="0" indent="0" algn="ctr">
              <a:buNone/>
              <a:defRPr baseline="0">
                <a:solidFill>
                  <a:schemeClr val="bg1"/>
                </a:solidFill>
              </a:defRPr>
            </a:lvl1pPr>
          </a:lstStyle>
          <a:p>
            <a:r>
              <a:rPr lang="en-US" dirty="0"/>
              <a:t>Drag picture here</a:t>
            </a:r>
          </a:p>
        </p:txBody>
      </p:sp>
      <p:sp>
        <p:nvSpPr>
          <p:cNvPr id="22" name="Text Placeholder 132"/>
          <p:cNvSpPr>
            <a:spLocks noGrp="1"/>
          </p:cNvSpPr>
          <p:nvPr>
            <p:ph type="body" sz="quarter" idx="11"/>
          </p:nvPr>
        </p:nvSpPr>
        <p:spPr>
          <a:xfrm>
            <a:off x="622300" y="1930400"/>
            <a:ext cx="4724400" cy="3382923"/>
          </a:xfrm>
          <a:prstGeom prst="rect">
            <a:avLst/>
          </a:prstGeom>
        </p:spPr>
        <p:txBody>
          <a:bodyPr lIns="0" tIns="0" rIns="0" bIns="0">
            <a:noAutofit/>
          </a:bodyPr>
          <a:lstStyle>
            <a:lvl1pPr marL="0" indent="0">
              <a:lnSpc>
                <a:spcPts val="1800"/>
              </a:lnSpc>
              <a:buNone/>
              <a:defRPr sz="1200">
                <a:solidFill>
                  <a:schemeClr val="bg2">
                    <a:lumMod val="25000"/>
                  </a:schemeClr>
                </a:solidFill>
              </a:defRPr>
            </a:lvl1pPr>
          </a:lstStyle>
          <a:p>
            <a:pPr lvl="0"/>
            <a:r>
              <a:rPr lang="en-US"/>
              <a:t>Click to edit Master text styles</a:t>
            </a:r>
          </a:p>
        </p:txBody>
      </p:sp>
      <p:cxnSp>
        <p:nvCxnSpPr>
          <p:cNvPr id="31" name="Straight Connector 30"/>
          <p:cNvCxnSpPr/>
          <p:nvPr userDrawn="1"/>
        </p:nvCxnSpPr>
        <p:spPr>
          <a:xfrm>
            <a:off x="13962495" y="10026651"/>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userDrawn="1"/>
        </p:nvSpPr>
        <p:spPr>
          <a:xfrm>
            <a:off x="0" y="5689600"/>
            <a:ext cx="12192000" cy="116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Picture Placeholder 144"/>
          <p:cNvSpPr>
            <a:spLocks noGrp="1"/>
          </p:cNvSpPr>
          <p:nvPr>
            <p:ph type="pic" sz="quarter" idx="36" hasCustomPrompt="1"/>
          </p:nvPr>
        </p:nvSpPr>
        <p:spPr>
          <a:xfrm>
            <a:off x="202499" y="5884716"/>
            <a:ext cx="2064635" cy="834378"/>
          </a:xfrm>
          <a:prstGeom prst="rect">
            <a:avLst/>
          </a:prstGeom>
        </p:spPr>
        <p:txBody>
          <a:bodyPr anchor="ctr" anchorCtr="0">
            <a:noAutofit/>
          </a:bodyPr>
          <a:lstStyle>
            <a:lvl1pPr marL="0" indent="0" algn="ctr">
              <a:buNone/>
              <a:defRPr sz="1600">
                <a:solidFill>
                  <a:srgbClr val="7030A0"/>
                </a:solidFill>
              </a:defRPr>
            </a:lvl1pPr>
          </a:lstStyle>
          <a:p>
            <a:r>
              <a:rPr lang="en-US" dirty="0"/>
              <a:t>Drag logo here</a:t>
            </a:r>
          </a:p>
        </p:txBody>
      </p:sp>
      <p:sp>
        <p:nvSpPr>
          <p:cNvPr id="55" name="Text Placeholder 136"/>
          <p:cNvSpPr>
            <a:spLocks noGrp="1"/>
          </p:cNvSpPr>
          <p:nvPr>
            <p:ph type="body" sz="quarter" idx="31"/>
          </p:nvPr>
        </p:nvSpPr>
        <p:spPr>
          <a:xfrm>
            <a:off x="7084841" y="6177833"/>
            <a:ext cx="805425"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dirty="0"/>
              <a:t>Click to edit Master text styles</a:t>
            </a:r>
          </a:p>
        </p:txBody>
      </p:sp>
      <p:sp>
        <p:nvSpPr>
          <p:cNvPr id="56" name="Text Placeholder 136"/>
          <p:cNvSpPr>
            <a:spLocks noGrp="1"/>
          </p:cNvSpPr>
          <p:nvPr>
            <p:ph type="body" sz="quarter" idx="32"/>
          </p:nvPr>
        </p:nvSpPr>
        <p:spPr>
          <a:xfrm>
            <a:off x="5942217" y="6177833"/>
            <a:ext cx="879812"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57" name="Text Placeholder 136"/>
          <p:cNvSpPr>
            <a:spLocks noGrp="1"/>
          </p:cNvSpPr>
          <p:nvPr>
            <p:ph type="body" sz="quarter" idx="33"/>
          </p:nvPr>
        </p:nvSpPr>
        <p:spPr>
          <a:xfrm>
            <a:off x="4409952" y="6177833"/>
            <a:ext cx="988642"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58" name="Text Placeholder 136"/>
          <p:cNvSpPr>
            <a:spLocks noGrp="1"/>
          </p:cNvSpPr>
          <p:nvPr>
            <p:ph type="body" sz="quarter" idx="34"/>
          </p:nvPr>
        </p:nvSpPr>
        <p:spPr>
          <a:xfrm>
            <a:off x="2508042" y="6177833"/>
            <a:ext cx="1498693"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60" name="TextBox 59"/>
          <p:cNvSpPr txBox="1"/>
          <p:nvPr userDrawn="1"/>
        </p:nvSpPr>
        <p:spPr>
          <a:xfrm>
            <a:off x="2508041" y="5916409"/>
            <a:ext cx="1487548"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dirty="0">
                <a:solidFill>
                  <a:schemeClr val="bg1">
                    <a:lumMod val="50000"/>
                  </a:schemeClr>
                </a:solidFill>
              </a:rPr>
              <a:t>Products and services</a:t>
            </a:r>
          </a:p>
        </p:txBody>
      </p:sp>
      <p:sp>
        <p:nvSpPr>
          <p:cNvPr id="61" name="TextBox 60"/>
          <p:cNvSpPr txBox="1"/>
          <p:nvPr userDrawn="1"/>
        </p:nvSpPr>
        <p:spPr>
          <a:xfrm>
            <a:off x="4409953" y="5922948"/>
            <a:ext cx="1247049"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dirty="0">
                <a:solidFill>
                  <a:schemeClr val="bg1">
                    <a:lumMod val="50000"/>
                  </a:schemeClr>
                </a:solidFill>
              </a:rPr>
              <a:t>Organization size</a:t>
            </a:r>
          </a:p>
        </p:txBody>
      </p:sp>
      <p:sp>
        <p:nvSpPr>
          <p:cNvPr id="62" name="TextBox 61"/>
          <p:cNvSpPr txBox="1"/>
          <p:nvPr userDrawn="1"/>
        </p:nvSpPr>
        <p:spPr>
          <a:xfrm>
            <a:off x="5942217" y="5914231"/>
            <a:ext cx="988642"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dirty="0">
                <a:solidFill>
                  <a:schemeClr val="bg1">
                    <a:lumMod val="50000"/>
                  </a:schemeClr>
                </a:solidFill>
              </a:rPr>
              <a:t>Industry</a:t>
            </a:r>
          </a:p>
        </p:txBody>
      </p:sp>
      <p:sp>
        <p:nvSpPr>
          <p:cNvPr id="63" name="TextBox 62"/>
          <p:cNvSpPr txBox="1"/>
          <p:nvPr userDrawn="1"/>
        </p:nvSpPr>
        <p:spPr>
          <a:xfrm>
            <a:off x="7084841" y="5914998"/>
            <a:ext cx="988642"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dirty="0">
                <a:solidFill>
                  <a:schemeClr val="bg1">
                    <a:lumMod val="50000"/>
                  </a:schemeClr>
                </a:solidFill>
              </a:rPr>
              <a:t>Country</a:t>
            </a:r>
          </a:p>
        </p:txBody>
      </p:sp>
      <p:sp>
        <p:nvSpPr>
          <p:cNvPr id="65" name="Text Placeholder 136"/>
          <p:cNvSpPr>
            <a:spLocks noGrp="1"/>
          </p:cNvSpPr>
          <p:nvPr>
            <p:ph type="body" sz="quarter" idx="37"/>
          </p:nvPr>
        </p:nvSpPr>
        <p:spPr>
          <a:xfrm>
            <a:off x="8293485" y="6177833"/>
            <a:ext cx="805425"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dirty="0"/>
              <a:t>Click to edit Master text styles</a:t>
            </a:r>
          </a:p>
        </p:txBody>
      </p:sp>
      <p:sp>
        <p:nvSpPr>
          <p:cNvPr id="23" name="TextBox 22">
            <a:extLst>
              <a:ext uri="{FF2B5EF4-FFF2-40B4-BE49-F238E27FC236}">
                <a16:creationId xmlns:a16="http://schemas.microsoft.com/office/drawing/2014/main" id="{A3F08116-6C67-4057-9526-FB6EA4916D28}"/>
              </a:ext>
            </a:extLst>
          </p:cNvPr>
          <p:cNvSpPr txBox="1"/>
          <p:nvPr userDrawn="1"/>
        </p:nvSpPr>
        <p:spPr>
          <a:xfrm>
            <a:off x="8293484" y="5917794"/>
            <a:ext cx="988642"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dirty="0">
                <a:solidFill>
                  <a:schemeClr val="bg1">
                    <a:lumMod val="50000"/>
                  </a:schemeClr>
                </a:solidFill>
              </a:rPr>
              <a:t>Partner</a:t>
            </a:r>
          </a:p>
        </p:txBody>
      </p:sp>
      <p:sp>
        <p:nvSpPr>
          <p:cNvPr id="2" name="Title 1">
            <a:extLst>
              <a:ext uri="{FF2B5EF4-FFF2-40B4-BE49-F238E27FC236}">
                <a16:creationId xmlns:a16="http://schemas.microsoft.com/office/drawing/2014/main" id="{632BC37E-FB97-4244-A70F-3C930FFA77A1}"/>
              </a:ext>
            </a:extLst>
          </p:cNvPr>
          <p:cNvSpPr>
            <a:spLocks noGrp="1"/>
          </p:cNvSpPr>
          <p:nvPr>
            <p:ph type="title"/>
          </p:nvPr>
        </p:nvSpPr>
        <p:spPr>
          <a:xfrm>
            <a:off x="455995" y="556382"/>
            <a:ext cx="4890705" cy="813819"/>
          </a:xfrm>
        </p:spPr>
        <p:txBody>
          <a:bodyPr/>
          <a:lstStyle/>
          <a:p>
            <a:r>
              <a:rPr lang="en-US" dirty="0"/>
              <a:t>Click to edit Master title style</a:t>
            </a:r>
          </a:p>
        </p:txBody>
      </p:sp>
      <p:cxnSp>
        <p:nvCxnSpPr>
          <p:cNvPr id="36" name="Straight Connector 35">
            <a:extLst>
              <a:ext uri="{FF2B5EF4-FFF2-40B4-BE49-F238E27FC236}">
                <a16:creationId xmlns:a16="http://schemas.microsoft.com/office/drawing/2014/main" id="{249FAB2E-F53C-4EB7-845A-299E05814C11}"/>
              </a:ext>
            </a:extLst>
          </p:cNvPr>
          <p:cNvCxnSpPr/>
          <p:nvPr userDrawn="1"/>
        </p:nvCxnSpPr>
        <p:spPr>
          <a:xfrm>
            <a:off x="2384526" y="5997538"/>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3091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Insert Photo">
    <p:spTree>
      <p:nvGrpSpPr>
        <p:cNvPr id="1" name=""/>
        <p:cNvGrpSpPr/>
        <p:nvPr/>
      </p:nvGrpSpPr>
      <p:grpSpPr>
        <a:xfrm>
          <a:off x="0" y="0"/>
          <a:ext cx="0" cy="0"/>
          <a:chOff x="0" y="0"/>
          <a:chExt cx="0" cy="0"/>
        </a:xfrm>
      </p:grpSpPr>
      <p:pic>
        <p:nvPicPr>
          <p:cNvPr id="41" name="Picture Placeholder 4"/>
          <p:cNvPicPr>
            <a:picLocks noChangeAspect="1"/>
          </p:cNvPicPr>
          <p:nvPr userDrawn="1"/>
        </p:nvPicPr>
        <p:blipFill>
          <a:blip r:embed="rId2">
            <a:extLst>
              <a:ext uri="{28A0092B-C50C-407E-A947-70E740481C1C}">
                <a14:useLocalDpi xmlns:a14="http://schemas.microsoft.com/office/drawing/2010/main" val="0"/>
              </a:ext>
            </a:extLst>
          </a:blip>
          <a:srcRect t="18335" b="18335"/>
          <a:stretch>
            <a:fillRect/>
          </a:stretch>
        </p:blipFill>
        <p:spPr>
          <a:xfrm>
            <a:off x="0" y="0"/>
            <a:ext cx="12192000" cy="2990334"/>
          </a:xfrm>
          <a:prstGeom prst="rect">
            <a:avLst/>
          </a:prstGeom>
        </p:spPr>
      </p:pic>
      <p:sp>
        <p:nvSpPr>
          <p:cNvPr id="20" name="Picture Placeholder 144"/>
          <p:cNvSpPr>
            <a:spLocks noGrp="1"/>
          </p:cNvSpPr>
          <p:nvPr>
            <p:ph type="pic" sz="quarter" idx="20" hasCustomPrompt="1"/>
          </p:nvPr>
        </p:nvSpPr>
        <p:spPr>
          <a:xfrm>
            <a:off x="0" y="1"/>
            <a:ext cx="12192000" cy="2990334"/>
          </a:xfrm>
          <a:prstGeom prst="rect">
            <a:avLst/>
          </a:prstGeom>
          <a:solidFill>
            <a:srgbClr val="0070C0"/>
          </a:solidFill>
        </p:spPr>
        <p:txBody>
          <a:bodyPr anchor="ctr" anchorCtr="0">
            <a:noAutofit/>
          </a:bodyPr>
          <a:lstStyle>
            <a:lvl1pPr marL="0" indent="0" algn="ctr">
              <a:buNone/>
              <a:defRPr>
                <a:solidFill>
                  <a:schemeClr val="bg1"/>
                </a:solidFill>
              </a:defRPr>
            </a:lvl1pPr>
          </a:lstStyle>
          <a:p>
            <a:r>
              <a:rPr lang="en-US" dirty="0"/>
              <a:t>Drag picture here</a:t>
            </a:r>
          </a:p>
        </p:txBody>
      </p:sp>
      <p:sp>
        <p:nvSpPr>
          <p:cNvPr id="14" name="Rectangle 13"/>
          <p:cNvSpPr/>
          <p:nvPr userDrawn="1"/>
        </p:nvSpPr>
        <p:spPr>
          <a:xfrm>
            <a:off x="0" y="5688836"/>
            <a:ext cx="12192000" cy="116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Text Placeholder 132"/>
          <p:cNvSpPr>
            <a:spLocks noGrp="1"/>
          </p:cNvSpPr>
          <p:nvPr>
            <p:ph type="body" sz="quarter" idx="11" hasCustomPrompt="1"/>
          </p:nvPr>
        </p:nvSpPr>
        <p:spPr>
          <a:xfrm>
            <a:off x="4341091" y="3404878"/>
            <a:ext cx="7234611" cy="2065292"/>
          </a:xfrm>
          <a:prstGeom prst="rect">
            <a:avLst/>
          </a:prstGeom>
        </p:spPr>
        <p:txBody>
          <a:bodyPr lIns="0" tIns="0" rIns="0" bIns="0">
            <a:noAutofit/>
          </a:bodyPr>
          <a:lstStyle>
            <a:lvl1pPr marL="0" indent="0">
              <a:lnSpc>
                <a:spcPts val="1800"/>
              </a:lnSpc>
              <a:buFont typeface="Arial" panose="020B0604020202020204" pitchFamily="34" charset="0"/>
              <a:buNone/>
              <a:defRPr sz="1200">
                <a:solidFill>
                  <a:schemeClr val="bg2">
                    <a:lumMod val="25000"/>
                  </a:schemeClr>
                </a:solidFill>
              </a:defRPr>
            </a:lvl1pPr>
            <a:lvl2pPr>
              <a:defRPr sz="1200"/>
            </a:lvl2pPr>
          </a:lstStyle>
          <a:p>
            <a:pPr lvl="0"/>
            <a:r>
              <a:rPr lang="en-US"/>
              <a:t>Summary: what was the business opportunity, how did Dynamic 365 (+additional products) solve the problem, proof point / ROI realized?</a:t>
            </a:r>
          </a:p>
        </p:txBody>
      </p:sp>
      <p:sp>
        <p:nvSpPr>
          <p:cNvPr id="40" name="Picture Placeholder 144"/>
          <p:cNvSpPr>
            <a:spLocks noGrp="1"/>
          </p:cNvSpPr>
          <p:nvPr>
            <p:ph type="pic" sz="quarter" idx="36" hasCustomPrompt="1"/>
          </p:nvPr>
        </p:nvSpPr>
        <p:spPr>
          <a:xfrm>
            <a:off x="205003" y="5816488"/>
            <a:ext cx="1951216" cy="834378"/>
          </a:xfrm>
          <a:prstGeom prst="rect">
            <a:avLst/>
          </a:prstGeom>
        </p:spPr>
        <p:txBody>
          <a:bodyPr anchor="ctr" anchorCtr="0">
            <a:noAutofit/>
          </a:bodyPr>
          <a:lstStyle>
            <a:lvl1pPr marL="0" indent="0" algn="ctr">
              <a:buNone/>
              <a:defRPr sz="1600">
                <a:solidFill>
                  <a:srgbClr val="7030A0"/>
                </a:solidFill>
              </a:defRPr>
            </a:lvl1pPr>
          </a:lstStyle>
          <a:p>
            <a:r>
              <a:rPr lang="en-US" dirty="0"/>
              <a:t>Drag logo here</a:t>
            </a:r>
          </a:p>
        </p:txBody>
      </p:sp>
      <p:sp>
        <p:nvSpPr>
          <p:cNvPr id="37" name="Text Placeholder 136"/>
          <p:cNvSpPr>
            <a:spLocks noGrp="1"/>
          </p:cNvSpPr>
          <p:nvPr>
            <p:ph type="body" sz="quarter" idx="31"/>
          </p:nvPr>
        </p:nvSpPr>
        <p:spPr>
          <a:xfrm>
            <a:off x="7642658" y="6069928"/>
            <a:ext cx="805425"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dirty="0"/>
              <a:t>Click to edit Master text styles</a:t>
            </a:r>
          </a:p>
        </p:txBody>
      </p:sp>
      <p:sp>
        <p:nvSpPr>
          <p:cNvPr id="38" name="Text Placeholder 136"/>
          <p:cNvSpPr>
            <a:spLocks noGrp="1"/>
          </p:cNvSpPr>
          <p:nvPr>
            <p:ph type="body" sz="quarter" idx="32"/>
          </p:nvPr>
        </p:nvSpPr>
        <p:spPr>
          <a:xfrm>
            <a:off x="6286642" y="6069928"/>
            <a:ext cx="879812"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42" name="Text Placeholder 136"/>
          <p:cNvSpPr>
            <a:spLocks noGrp="1"/>
          </p:cNvSpPr>
          <p:nvPr>
            <p:ph type="body" sz="quarter" idx="33"/>
          </p:nvPr>
        </p:nvSpPr>
        <p:spPr>
          <a:xfrm>
            <a:off x="4603274" y="6104028"/>
            <a:ext cx="988642"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43" name="Text Placeholder 136"/>
          <p:cNvSpPr>
            <a:spLocks noGrp="1"/>
          </p:cNvSpPr>
          <p:nvPr>
            <p:ph type="body" sz="quarter" idx="34"/>
          </p:nvPr>
        </p:nvSpPr>
        <p:spPr>
          <a:xfrm>
            <a:off x="2520373" y="6115095"/>
            <a:ext cx="1498693"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45" name="TextBox 44"/>
          <p:cNvSpPr txBox="1"/>
          <p:nvPr userDrawn="1"/>
        </p:nvSpPr>
        <p:spPr>
          <a:xfrm>
            <a:off x="2508041" y="5854681"/>
            <a:ext cx="1487548"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dirty="0">
                <a:solidFill>
                  <a:schemeClr val="bg1">
                    <a:lumMod val="50000"/>
                  </a:schemeClr>
                </a:solidFill>
              </a:rPr>
              <a:t>Products and services</a:t>
            </a:r>
          </a:p>
        </p:txBody>
      </p:sp>
      <p:sp>
        <p:nvSpPr>
          <p:cNvPr id="46" name="TextBox 45"/>
          <p:cNvSpPr txBox="1"/>
          <p:nvPr userDrawn="1"/>
        </p:nvSpPr>
        <p:spPr>
          <a:xfrm>
            <a:off x="4603274" y="5846004"/>
            <a:ext cx="1247049"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dirty="0">
                <a:solidFill>
                  <a:schemeClr val="bg1">
                    <a:lumMod val="50000"/>
                  </a:schemeClr>
                </a:solidFill>
              </a:rPr>
              <a:t>Organization size</a:t>
            </a:r>
          </a:p>
        </p:txBody>
      </p:sp>
      <p:sp>
        <p:nvSpPr>
          <p:cNvPr id="47" name="TextBox 46"/>
          <p:cNvSpPr txBox="1"/>
          <p:nvPr userDrawn="1"/>
        </p:nvSpPr>
        <p:spPr>
          <a:xfrm>
            <a:off x="6286642" y="5846004"/>
            <a:ext cx="988642"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dirty="0">
                <a:solidFill>
                  <a:schemeClr val="bg1">
                    <a:lumMod val="50000"/>
                  </a:schemeClr>
                </a:solidFill>
              </a:rPr>
              <a:t>Industry</a:t>
            </a:r>
          </a:p>
        </p:txBody>
      </p:sp>
      <p:sp>
        <p:nvSpPr>
          <p:cNvPr id="48" name="TextBox 47"/>
          <p:cNvSpPr txBox="1"/>
          <p:nvPr userDrawn="1"/>
        </p:nvSpPr>
        <p:spPr>
          <a:xfrm>
            <a:off x="7642658" y="5846004"/>
            <a:ext cx="988642"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dirty="0">
                <a:solidFill>
                  <a:schemeClr val="bg1">
                    <a:lumMod val="50000"/>
                  </a:schemeClr>
                </a:solidFill>
              </a:rPr>
              <a:t>Country</a:t>
            </a:r>
          </a:p>
        </p:txBody>
      </p:sp>
      <p:sp>
        <p:nvSpPr>
          <p:cNvPr id="50" name="Text Placeholder 136"/>
          <p:cNvSpPr>
            <a:spLocks noGrp="1"/>
          </p:cNvSpPr>
          <p:nvPr>
            <p:ph type="body" sz="quarter" idx="37"/>
          </p:nvPr>
        </p:nvSpPr>
        <p:spPr>
          <a:xfrm>
            <a:off x="8995452" y="6069928"/>
            <a:ext cx="988642"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dirty="0"/>
              <a:t>Click to edit Master text styles</a:t>
            </a:r>
          </a:p>
        </p:txBody>
      </p:sp>
      <p:sp>
        <p:nvSpPr>
          <p:cNvPr id="51" name="TextBox 50"/>
          <p:cNvSpPr txBox="1"/>
          <p:nvPr userDrawn="1"/>
        </p:nvSpPr>
        <p:spPr>
          <a:xfrm>
            <a:off x="8995452" y="5842776"/>
            <a:ext cx="988642"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dirty="0">
                <a:solidFill>
                  <a:schemeClr val="bg1">
                    <a:lumMod val="50000"/>
                  </a:schemeClr>
                </a:solidFill>
              </a:rPr>
              <a:t>Partner</a:t>
            </a:r>
          </a:p>
        </p:txBody>
      </p:sp>
      <p:sp>
        <p:nvSpPr>
          <p:cNvPr id="2" name="Title 1">
            <a:extLst>
              <a:ext uri="{FF2B5EF4-FFF2-40B4-BE49-F238E27FC236}">
                <a16:creationId xmlns:a16="http://schemas.microsoft.com/office/drawing/2014/main" id="{563DD16B-313C-4469-AC90-774879B4DA86}"/>
              </a:ext>
            </a:extLst>
          </p:cNvPr>
          <p:cNvSpPr>
            <a:spLocks noGrp="1"/>
          </p:cNvSpPr>
          <p:nvPr>
            <p:ph type="title"/>
          </p:nvPr>
        </p:nvSpPr>
        <p:spPr>
          <a:xfrm>
            <a:off x="455995" y="3390414"/>
            <a:ext cx="3553906" cy="813819"/>
          </a:xfrm>
        </p:spPr>
        <p:txBody>
          <a:bodyPr/>
          <a:lstStyle/>
          <a:p>
            <a:r>
              <a:rPr lang="en-US" dirty="0"/>
              <a:t>Click to edit Master title style</a:t>
            </a:r>
          </a:p>
        </p:txBody>
      </p:sp>
      <p:cxnSp>
        <p:nvCxnSpPr>
          <p:cNvPr id="27" name="Straight Connector 26">
            <a:extLst>
              <a:ext uri="{FF2B5EF4-FFF2-40B4-BE49-F238E27FC236}">
                <a16:creationId xmlns:a16="http://schemas.microsoft.com/office/drawing/2014/main" id="{6A56ADFD-6F8E-4846-85CC-2F07A670C9B9}"/>
              </a:ext>
            </a:extLst>
          </p:cNvPr>
          <p:cNvCxnSpPr/>
          <p:nvPr userDrawn="1"/>
        </p:nvCxnSpPr>
        <p:spPr>
          <a:xfrm>
            <a:off x="2293942" y="5937283"/>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2981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Insert Photo">
    <p:spTree>
      <p:nvGrpSpPr>
        <p:cNvPr id="1" name=""/>
        <p:cNvGrpSpPr/>
        <p:nvPr/>
      </p:nvGrpSpPr>
      <p:grpSpPr>
        <a:xfrm>
          <a:off x="0" y="0"/>
          <a:ext cx="0" cy="0"/>
          <a:chOff x="0" y="0"/>
          <a:chExt cx="0" cy="0"/>
        </a:xfrm>
      </p:grpSpPr>
      <p:pic>
        <p:nvPicPr>
          <p:cNvPr id="41" name="Picture Placeholder 4"/>
          <p:cNvPicPr>
            <a:picLocks noChangeAspect="1"/>
          </p:cNvPicPr>
          <p:nvPr userDrawn="1"/>
        </p:nvPicPr>
        <p:blipFill>
          <a:blip r:embed="rId2">
            <a:extLst>
              <a:ext uri="{28A0092B-C50C-407E-A947-70E740481C1C}">
                <a14:useLocalDpi xmlns:a14="http://schemas.microsoft.com/office/drawing/2010/main" val="0"/>
              </a:ext>
            </a:extLst>
          </a:blip>
          <a:srcRect t="18335" b="18335"/>
          <a:stretch>
            <a:fillRect/>
          </a:stretch>
        </p:blipFill>
        <p:spPr>
          <a:xfrm>
            <a:off x="0" y="0"/>
            <a:ext cx="12192000" cy="2990334"/>
          </a:xfrm>
          <a:prstGeom prst="rect">
            <a:avLst/>
          </a:prstGeom>
        </p:spPr>
      </p:pic>
      <p:sp>
        <p:nvSpPr>
          <p:cNvPr id="20" name="Picture Placeholder 144"/>
          <p:cNvSpPr>
            <a:spLocks noGrp="1"/>
          </p:cNvSpPr>
          <p:nvPr>
            <p:ph type="pic" sz="quarter" idx="20" hasCustomPrompt="1"/>
          </p:nvPr>
        </p:nvSpPr>
        <p:spPr>
          <a:xfrm>
            <a:off x="0" y="1"/>
            <a:ext cx="12192000" cy="2990334"/>
          </a:xfrm>
          <a:prstGeom prst="rect">
            <a:avLst/>
          </a:prstGeom>
          <a:solidFill>
            <a:srgbClr val="0070C0"/>
          </a:solidFill>
        </p:spPr>
        <p:txBody>
          <a:bodyPr anchor="ctr" anchorCtr="0">
            <a:noAutofit/>
          </a:bodyPr>
          <a:lstStyle>
            <a:lvl1pPr marL="0" indent="0" algn="ctr">
              <a:buNone/>
              <a:defRPr>
                <a:solidFill>
                  <a:schemeClr val="bg1"/>
                </a:solidFill>
              </a:defRPr>
            </a:lvl1pPr>
          </a:lstStyle>
          <a:p>
            <a:r>
              <a:rPr lang="en-US" dirty="0"/>
              <a:t>Drag picture here</a:t>
            </a:r>
          </a:p>
        </p:txBody>
      </p:sp>
      <p:sp>
        <p:nvSpPr>
          <p:cNvPr id="14" name="Rectangle 13"/>
          <p:cNvSpPr/>
          <p:nvPr userDrawn="1"/>
        </p:nvSpPr>
        <p:spPr>
          <a:xfrm>
            <a:off x="0" y="5688836"/>
            <a:ext cx="12192000" cy="116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 Placeholder 132"/>
          <p:cNvSpPr>
            <a:spLocks noGrp="1"/>
          </p:cNvSpPr>
          <p:nvPr>
            <p:ph type="body" sz="quarter" idx="11" hasCustomPrompt="1"/>
          </p:nvPr>
        </p:nvSpPr>
        <p:spPr>
          <a:xfrm>
            <a:off x="4341091" y="3404878"/>
            <a:ext cx="7234611" cy="2065292"/>
          </a:xfrm>
          <a:prstGeom prst="rect">
            <a:avLst/>
          </a:prstGeom>
        </p:spPr>
        <p:txBody>
          <a:bodyPr lIns="0" tIns="0" rIns="0" bIns="0">
            <a:noAutofit/>
          </a:bodyPr>
          <a:lstStyle>
            <a:lvl1pPr marL="0" indent="0">
              <a:lnSpc>
                <a:spcPts val="1800"/>
              </a:lnSpc>
              <a:buFont typeface="Arial" panose="020B0604020202020204" pitchFamily="34" charset="0"/>
              <a:buNone/>
              <a:defRPr sz="1200">
                <a:solidFill>
                  <a:schemeClr val="bg2">
                    <a:lumMod val="25000"/>
                  </a:schemeClr>
                </a:solidFill>
              </a:defRPr>
            </a:lvl1pPr>
            <a:lvl2pPr>
              <a:defRPr sz="1200"/>
            </a:lvl2pPr>
          </a:lstStyle>
          <a:p>
            <a:pPr lvl="0"/>
            <a:r>
              <a:rPr lang="en-US"/>
              <a:t>Summary: what was the business opportunity, how did Dynamic 365 (+additional products) solve the problem, proof point / ROI realized?</a:t>
            </a:r>
          </a:p>
        </p:txBody>
      </p:sp>
      <p:cxnSp>
        <p:nvCxnSpPr>
          <p:cNvPr id="31" name="Straight Connector 30"/>
          <p:cNvCxnSpPr/>
          <p:nvPr userDrawn="1"/>
        </p:nvCxnSpPr>
        <p:spPr>
          <a:xfrm>
            <a:off x="2293942" y="5937283"/>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Picture Placeholder 144"/>
          <p:cNvSpPr>
            <a:spLocks noGrp="1"/>
          </p:cNvSpPr>
          <p:nvPr>
            <p:ph type="pic" sz="quarter" idx="36" hasCustomPrompt="1"/>
          </p:nvPr>
        </p:nvSpPr>
        <p:spPr>
          <a:xfrm>
            <a:off x="205003" y="5816488"/>
            <a:ext cx="1874839" cy="834378"/>
          </a:xfrm>
          <a:prstGeom prst="rect">
            <a:avLst/>
          </a:prstGeom>
        </p:spPr>
        <p:txBody>
          <a:bodyPr anchor="ctr" anchorCtr="0">
            <a:noAutofit/>
          </a:bodyPr>
          <a:lstStyle>
            <a:lvl1pPr marL="0" indent="0" algn="ctr">
              <a:buNone/>
              <a:defRPr sz="1600">
                <a:solidFill>
                  <a:srgbClr val="7030A0"/>
                </a:solidFill>
              </a:defRPr>
            </a:lvl1pPr>
          </a:lstStyle>
          <a:p>
            <a:r>
              <a:rPr lang="en-US" dirty="0"/>
              <a:t>Drag logo here</a:t>
            </a:r>
          </a:p>
        </p:txBody>
      </p:sp>
      <p:sp>
        <p:nvSpPr>
          <p:cNvPr id="37" name="Text Placeholder 136"/>
          <p:cNvSpPr>
            <a:spLocks noGrp="1"/>
          </p:cNvSpPr>
          <p:nvPr>
            <p:ph type="body" sz="quarter" idx="31"/>
          </p:nvPr>
        </p:nvSpPr>
        <p:spPr>
          <a:xfrm>
            <a:off x="7642658" y="6069928"/>
            <a:ext cx="805425"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dirty="0"/>
              <a:t>Click to edit Master text styles</a:t>
            </a:r>
          </a:p>
        </p:txBody>
      </p:sp>
      <p:sp>
        <p:nvSpPr>
          <p:cNvPr id="38" name="Text Placeholder 136"/>
          <p:cNvSpPr>
            <a:spLocks noGrp="1"/>
          </p:cNvSpPr>
          <p:nvPr>
            <p:ph type="body" sz="quarter" idx="32"/>
          </p:nvPr>
        </p:nvSpPr>
        <p:spPr>
          <a:xfrm>
            <a:off x="6286642" y="6069928"/>
            <a:ext cx="879812"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dirty="0"/>
              <a:t>Click to edit Master text styles</a:t>
            </a:r>
          </a:p>
        </p:txBody>
      </p:sp>
      <p:sp>
        <p:nvSpPr>
          <p:cNvPr id="42" name="Text Placeholder 136"/>
          <p:cNvSpPr>
            <a:spLocks noGrp="1"/>
          </p:cNvSpPr>
          <p:nvPr>
            <p:ph type="body" sz="quarter" idx="33"/>
          </p:nvPr>
        </p:nvSpPr>
        <p:spPr>
          <a:xfrm>
            <a:off x="4603274" y="6104028"/>
            <a:ext cx="988642"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dirty="0"/>
              <a:t>Click to edit Master text styles</a:t>
            </a:r>
          </a:p>
        </p:txBody>
      </p:sp>
      <p:sp>
        <p:nvSpPr>
          <p:cNvPr id="43" name="Text Placeholder 136"/>
          <p:cNvSpPr>
            <a:spLocks noGrp="1"/>
          </p:cNvSpPr>
          <p:nvPr>
            <p:ph type="body" sz="quarter" idx="34"/>
          </p:nvPr>
        </p:nvSpPr>
        <p:spPr>
          <a:xfrm>
            <a:off x="2520373" y="6115095"/>
            <a:ext cx="1498693"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17" name="Title 1">
            <a:extLst>
              <a:ext uri="{FF2B5EF4-FFF2-40B4-BE49-F238E27FC236}">
                <a16:creationId xmlns:a16="http://schemas.microsoft.com/office/drawing/2014/main" id="{D648E74D-3FE5-41FA-B190-A12BDF9789B8}"/>
              </a:ext>
            </a:extLst>
          </p:cNvPr>
          <p:cNvSpPr>
            <a:spLocks noGrp="1"/>
          </p:cNvSpPr>
          <p:nvPr>
            <p:ph type="title"/>
          </p:nvPr>
        </p:nvSpPr>
        <p:spPr>
          <a:xfrm>
            <a:off x="455995" y="3390414"/>
            <a:ext cx="3553906" cy="813819"/>
          </a:xfrm>
        </p:spPr>
        <p:txBody>
          <a:bodyPr/>
          <a:lstStyle/>
          <a:p>
            <a:r>
              <a:rPr lang="en-US" dirty="0"/>
              <a:t>Click to edit Master title style</a:t>
            </a:r>
          </a:p>
        </p:txBody>
      </p:sp>
      <p:sp>
        <p:nvSpPr>
          <p:cNvPr id="30" name="TextBox 29">
            <a:extLst>
              <a:ext uri="{FF2B5EF4-FFF2-40B4-BE49-F238E27FC236}">
                <a16:creationId xmlns:a16="http://schemas.microsoft.com/office/drawing/2014/main" id="{D8B58E9F-8DDA-49A0-B973-E9F63EA02D0A}"/>
              </a:ext>
            </a:extLst>
          </p:cNvPr>
          <p:cNvSpPr txBox="1"/>
          <p:nvPr userDrawn="1"/>
        </p:nvSpPr>
        <p:spPr>
          <a:xfrm>
            <a:off x="2508041" y="5854681"/>
            <a:ext cx="1487548"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dirty="0">
                <a:solidFill>
                  <a:schemeClr val="bg1">
                    <a:lumMod val="50000"/>
                  </a:schemeClr>
                </a:solidFill>
              </a:rPr>
              <a:t>Products and services</a:t>
            </a:r>
          </a:p>
        </p:txBody>
      </p:sp>
      <p:sp>
        <p:nvSpPr>
          <p:cNvPr id="32" name="TextBox 31">
            <a:extLst>
              <a:ext uri="{FF2B5EF4-FFF2-40B4-BE49-F238E27FC236}">
                <a16:creationId xmlns:a16="http://schemas.microsoft.com/office/drawing/2014/main" id="{81FB7C15-E296-4C8D-A1A8-085FCF3FF04C}"/>
              </a:ext>
            </a:extLst>
          </p:cNvPr>
          <p:cNvSpPr txBox="1"/>
          <p:nvPr userDrawn="1"/>
        </p:nvSpPr>
        <p:spPr>
          <a:xfrm>
            <a:off x="4603274" y="5846004"/>
            <a:ext cx="1247049"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dirty="0">
                <a:solidFill>
                  <a:schemeClr val="bg1">
                    <a:lumMod val="50000"/>
                  </a:schemeClr>
                </a:solidFill>
              </a:rPr>
              <a:t>Organization size</a:t>
            </a:r>
          </a:p>
        </p:txBody>
      </p:sp>
      <p:sp>
        <p:nvSpPr>
          <p:cNvPr id="33" name="TextBox 32">
            <a:extLst>
              <a:ext uri="{FF2B5EF4-FFF2-40B4-BE49-F238E27FC236}">
                <a16:creationId xmlns:a16="http://schemas.microsoft.com/office/drawing/2014/main" id="{C686290A-D893-4F66-938B-414187B91E03}"/>
              </a:ext>
            </a:extLst>
          </p:cNvPr>
          <p:cNvSpPr txBox="1"/>
          <p:nvPr userDrawn="1"/>
        </p:nvSpPr>
        <p:spPr>
          <a:xfrm>
            <a:off x="6286642" y="5846004"/>
            <a:ext cx="988642"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dirty="0">
                <a:solidFill>
                  <a:schemeClr val="bg1">
                    <a:lumMod val="50000"/>
                  </a:schemeClr>
                </a:solidFill>
              </a:rPr>
              <a:t>Industry</a:t>
            </a:r>
          </a:p>
        </p:txBody>
      </p:sp>
      <p:sp>
        <p:nvSpPr>
          <p:cNvPr id="36" name="TextBox 35">
            <a:extLst>
              <a:ext uri="{FF2B5EF4-FFF2-40B4-BE49-F238E27FC236}">
                <a16:creationId xmlns:a16="http://schemas.microsoft.com/office/drawing/2014/main" id="{145CB93C-92B8-47D2-94D9-EA1A17428D8A}"/>
              </a:ext>
            </a:extLst>
          </p:cNvPr>
          <p:cNvSpPr txBox="1"/>
          <p:nvPr userDrawn="1"/>
        </p:nvSpPr>
        <p:spPr>
          <a:xfrm>
            <a:off x="7642658" y="5846004"/>
            <a:ext cx="988642"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dirty="0">
                <a:solidFill>
                  <a:schemeClr val="bg1">
                    <a:lumMod val="50000"/>
                  </a:schemeClr>
                </a:solidFill>
              </a:rPr>
              <a:t>Country</a:t>
            </a:r>
          </a:p>
        </p:txBody>
      </p:sp>
    </p:spTree>
    <p:extLst>
      <p:ext uri="{BB962C8B-B14F-4D97-AF65-F5344CB8AC3E}">
        <p14:creationId xmlns:p14="http://schemas.microsoft.com/office/powerpoint/2010/main" val="8092719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4" y="1187645"/>
            <a:ext cx="11655078" cy="15725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290779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3" y="6238876"/>
            <a:ext cx="12192001" cy="619125"/>
          </a:xfrm>
          <a:prstGeom prst="rect">
            <a:avLst/>
          </a:prstGeom>
          <a:solidFill>
            <a:srgbClr val="FFFF99"/>
          </a:solidFill>
        </p:spPr>
        <p:txBody>
          <a:bodyPr wrap="square" lIns="128019" tIns="64010" rIns="128019" bIns="64010" anchor="b" anchorCtr="0">
            <a:noAutofit/>
          </a:bodyPr>
          <a:lstStyle>
            <a:lvl1pPr algn="r">
              <a:buFont typeface="Arial" pitchFamily="34" charset="0"/>
              <a:buNone/>
              <a:defRPr sz="2941" spc="-4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5" name="Text Placeholder 5"/>
          <p:cNvSpPr>
            <a:spLocks noGrp="1"/>
          </p:cNvSpPr>
          <p:nvPr>
            <p:ph type="body" sz="quarter" idx="12" hasCustomPrompt="1"/>
          </p:nvPr>
        </p:nvSpPr>
        <p:spPr>
          <a:xfrm>
            <a:off x="0" y="1"/>
            <a:ext cx="12192000" cy="1232898"/>
          </a:xfrm>
        </p:spPr>
        <p:txBody>
          <a:bodyPr lIns="393192" tIns="393192" bIns="91440">
            <a:normAutofit/>
          </a:bodyPr>
          <a:lstStyle>
            <a:lvl1pPr marL="0" indent="0">
              <a:buNone/>
              <a:defRPr sz="4400">
                <a:solidFill>
                  <a:schemeClr val="tx1"/>
                </a:solidFill>
                <a:latin typeface="+mj-lt"/>
              </a:defRPr>
            </a:lvl1pPr>
          </a:lstStyle>
          <a:p>
            <a:pPr lvl="0"/>
            <a:r>
              <a:rPr lang="en-US"/>
              <a:t>Click to edit Master title style</a:t>
            </a:r>
          </a:p>
        </p:txBody>
      </p:sp>
      <p:sp>
        <p:nvSpPr>
          <p:cNvPr id="7" name="Text Placeholder 6"/>
          <p:cNvSpPr>
            <a:spLocks noGrp="1"/>
          </p:cNvSpPr>
          <p:nvPr>
            <p:ph type="body" sz="quarter" idx="13"/>
          </p:nvPr>
        </p:nvSpPr>
        <p:spPr>
          <a:xfrm>
            <a:off x="389106" y="1233488"/>
            <a:ext cx="11802894" cy="1572546"/>
          </a:xfrm>
        </p:spPr>
        <p:txBody>
          <a:bodyPr/>
          <a:lstStyle>
            <a:lvl1pPr marL="0" indent="0">
              <a:buNone/>
              <a:defRPr/>
            </a:lvl1pPr>
            <a:lvl2pPr marL="457112" indent="0">
              <a:buNone/>
              <a:defRPr/>
            </a:lvl2pPr>
            <a:lvl3pPr marL="914225" indent="0">
              <a:buNone/>
              <a:defRPr/>
            </a:lvl3pPr>
            <a:lvl4pPr marL="1371337" indent="0">
              <a:buNone/>
              <a:defRPr/>
            </a:lvl4pPr>
            <a:lvl5pPr marL="182844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26844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cus story">
    <p:spTree>
      <p:nvGrpSpPr>
        <p:cNvPr id="1" name=""/>
        <p:cNvGrpSpPr/>
        <p:nvPr/>
      </p:nvGrpSpPr>
      <p:grpSpPr>
        <a:xfrm>
          <a:off x="0" y="0"/>
          <a:ext cx="0" cy="0"/>
          <a:chOff x="0" y="0"/>
          <a:chExt cx="0" cy="0"/>
        </a:xfrm>
      </p:grpSpPr>
      <p:sp>
        <p:nvSpPr>
          <p:cNvPr id="20" name="Picture Placeholder 144"/>
          <p:cNvSpPr>
            <a:spLocks noGrp="1"/>
          </p:cNvSpPr>
          <p:nvPr>
            <p:ph type="pic" sz="quarter" idx="20" hasCustomPrompt="1"/>
          </p:nvPr>
        </p:nvSpPr>
        <p:spPr>
          <a:xfrm>
            <a:off x="1" y="1"/>
            <a:ext cx="12192000" cy="2990334"/>
          </a:xfrm>
          <a:prstGeom prst="rect">
            <a:avLst/>
          </a:prstGeom>
        </p:spPr>
        <p:txBody>
          <a:bodyPr anchor="ctr" anchorCtr="0">
            <a:noAutofit/>
          </a:bodyPr>
          <a:lstStyle>
            <a:lvl1pPr marL="0" indent="0" algn="ctr">
              <a:buNone/>
              <a:defRPr>
                <a:solidFill>
                  <a:schemeClr val="bg1"/>
                </a:solidFill>
              </a:defRPr>
            </a:lvl1pPr>
          </a:lstStyle>
          <a:p>
            <a:r>
              <a:rPr lang="en-US" dirty="0"/>
              <a:t>Drag picture here</a:t>
            </a:r>
          </a:p>
        </p:txBody>
      </p:sp>
      <p:sp>
        <p:nvSpPr>
          <p:cNvPr id="14" name="Rectangle 13"/>
          <p:cNvSpPr/>
          <p:nvPr/>
        </p:nvSpPr>
        <p:spPr>
          <a:xfrm>
            <a:off x="0" y="5689600"/>
            <a:ext cx="12192000" cy="116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4" dirty="0"/>
          </a:p>
        </p:txBody>
      </p:sp>
      <p:sp>
        <p:nvSpPr>
          <p:cNvPr id="40" name="Picture Placeholder 144"/>
          <p:cNvSpPr>
            <a:spLocks noGrp="1"/>
          </p:cNvSpPr>
          <p:nvPr>
            <p:ph type="pic" sz="quarter" idx="36" hasCustomPrompt="1"/>
          </p:nvPr>
        </p:nvSpPr>
        <p:spPr>
          <a:xfrm>
            <a:off x="202500" y="5780179"/>
            <a:ext cx="2064635" cy="834378"/>
          </a:xfrm>
          <a:prstGeom prst="rect">
            <a:avLst/>
          </a:prstGeom>
        </p:spPr>
        <p:txBody>
          <a:bodyPr anchor="ctr" anchorCtr="0">
            <a:noAutofit/>
          </a:bodyPr>
          <a:lstStyle>
            <a:lvl1pPr marL="0" indent="0" algn="ctr">
              <a:buNone/>
              <a:defRPr sz="1568">
                <a:solidFill>
                  <a:srgbClr val="7030A0"/>
                </a:solidFill>
              </a:defRPr>
            </a:lvl1pPr>
          </a:lstStyle>
          <a:p>
            <a:r>
              <a:rPr lang="en-US" dirty="0"/>
              <a:t>Drag logo here</a:t>
            </a:r>
          </a:p>
        </p:txBody>
      </p:sp>
      <p:sp>
        <p:nvSpPr>
          <p:cNvPr id="19" name="Text Placeholder 5">
            <a:extLst>
              <a:ext uri="{FF2B5EF4-FFF2-40B4-BE49-F238E27FC236}">
                <a16:creationId xmlns:a16="http://schemas.microsoft.com/office/drawing/2014/main" id="{0BEB2C19-B580-42BE-A379-523C061F5980}"/>
              </a:ext>
            </a:extLst>
          </p:cNvPr>
          <p:cNvSpPr>
            <a:spLocks noGrp="1"/>
          </p:cNvSpPr>
          <p:nvPr>
            <p:ph type="body" sz="quarter" idx="39"/>
          </p:nvPr>
        </p:nvSpPr>
        <p:spPr>
          <a:xfrm>
            <a:off x="269877" y="3304609"/>
            <a:ext cx="3532852" cy="1205506"/>
          </a:xfrm>
        </p:spPr>
        <p:txBody>
          <a:bodyPr/>
          <a:lstStyle>
            <a:lvl1pPr>
              <a:spcAft>
                <a:spcPts val="588"/>
              </a:spcAft>
              <a:defRPr sz="1307" i="1">
                <a:solidFill>
                  <a:schemeClr val="tx1"/>
                </a:solidFill>
              </a:defRPr>
            </a:lvl1pPr>
            <a:lvl2pPr>
              <a:spcBef>
                <a:spcPts val="0"/>
              </a:spcBef>
              <a:spcAft>
                <a:spcPts val="490"/>
              </a:spcAft>
              <a:defRPr sz="980" i="1" cap="none" baseline="0">
                <a:solidFill>
                  <a:schemeClr val="tx1"/>
                </a:solidFill>
              </a:defRPr>
            </a:lvl2pPr>
            <a:lvl3pPr>
              <a:spcBef>
                <a:spcPts val="0"/>
              </a:spcBef>
              <a:spcAft>
                <a:spcPts val="490"/>
              </a:spcAft>
              <a:defRPr lang="en-US" sz="898" i="1" kern="1200" cap="none" spc="0" baseline="0" dirty="0">
                <a:solidFill>
                  <a:schemeClr val="tx1"/>
                </a:solidFill>
                <a:latin typeface="Segoe UI" panose="020B0502040204020203" pitchFamily="34" charset="0"/>
                <a:ea typeface="+mn-ea"/>
                <a:cs typeface="Segoe UI" panose="020B0502040204020203" pitchFamily="34" charset="0"/>
              </a:defRPr>
            </a:lvl3pPr>
            <a:lvl4pPr>
              <a:spcBef>
                <a:spcPts val="0"/>
              </a:spcBef>
              <a:spcAft>
                <a:spcPts val="490"/>
              </a:spcAft>
              <a:defRPr lang="en-US" sz="898" i="1" kern="1200" cap="none" spc="0" baseline="0" dirty="0">
                <a:solidFill>
                  <a:schemeClr val="tx1"/>
                </a:solidFill>
                <a:latin typeface="Segoe UI" panose="020B0502040204020203" pitchFamily="34" charset="0"/>
                <a:ea typeface="+mn-ea"/>
                <a:cs typeface="Segoe UI" panose="020B0502040204020203" pitchFamily="34" charset="0"/>
              </a:defRPr>
            </a:lvl4pPr>
            <a:lvl5pPr>
              <a:spcBef>
                <a:spcPts val="0"/>
              </a:spcBef>
              <a:spcAft>
                <a:spcPts val="490"/>
              </a:spcAft>
              <a:defRPr lang="en-US" sz="858" i="1" kern="1200" cap="none" spc="0" baseline="0" dirty="0">
                <a:solidFill>
                  <a:schemeClr val="tx1"/>
                </a:solidFill>
                <a:latin typeface="Segoe UI" panose="020B0502040204020203" pitchFamily="34" charset="0"/>
                <a:ea typeface="+mn-ea"/>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7">
            <a:extLst>
              <a:ext uri="{FF2B5EF4-FFF2-40B4-BE49-F238E27FC236}">
                <a16:creationId xmlns:a16="http://schemas.microsoft.com/office/drawing/2014/main" id="{814B4C81-2DCF-4384-8123-58DAAA46854A}"/>
              </a:ext>
            </a:extLst>
          </p:cNvPr>
          <p:cNvSpPr>
            <a:spLocks noGrp="1"/>
          </p:cNvSpPr>
          <p:nvPr>
            <p:ph type="body" sz="quarter" idx="42"/>
          </p:nvPr>
        </p:nvSpPr>
        <p:spPr>
          <a:xfrm>
            <a:off x="4003342" y="3344468"/>
            <a:ext cx="8006095" cy="1790371"/>
          </a:xfrm>
        </p:spPr>
        <p:txBody>
          <a:bodyPr/>
          <a:lstStyle>
            <a:lvl1pPr>
              <a:spcAft>
                <a:spcPts val="588"/>
              </a:spcAft>
              <a:defRPr>
                <a:solidFill>
                  <a:schemeClr val="tx1"/>
                </a:solidFill>
              </a:defRPr>
            </a:lvl1pPr>
            <a:lvl2pPr>
              <a:spcAft>
                <a:spcPts val="588"/>
              </a:spcAft>
              <a:defRPr>
                <a:solidFill>
                  <a:schemeClr val="tx1"/>
                </a:solidFill>
              </a:defRPr>
            </a:lvl2pPr>
            <a:lvl3pPr>
              <a:spcAft>
                <a:spcPts val="588"/>
              </a:spcAft>
              <a:defRPr>
                <a:solidFill>
                  <a:schemeClr val="tx1"/>
                </a:solidFill>
              </a:defRPr>
            </a:lvl3pPr>
            <a:lvl4pPr>
              <a:defRPr>
                <a:solidFill>
                  <a:schemeClr val="tx1"/>
                </a:solidFill>
              </a:defRPr>
            </a:lvl4pPr>
            <a:lvl5pPr>
              <a:defRPr sz="1143"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4" name="Straight Connector 23">
            <a:extLst>
              <a:ext uri="{FF2B5EF4-FFF2-40B4-BE49-F238E27FC236}">
                <a16:creationId xmlns:a16="http://schemas.microsoft.com/office/drawing/2014/main" id="{20CCB87A-2DC4-4690-AD4E-8D17752DD99D}"/>
              </a:ext>
            </a:extLst>
          </p:cNvPr>
          <p:cNvCxnSpPr/>
          <p:nvPr userDrawn="1"/>
        </p:nvCxnSpPr>
        <p:spPr>
          <a:xfrm>
            <a:off x="3910685" y="3304609"/>
            <a:ext cx="0" cy="2062070"/>
          </a:xfrm>
          <a:prstGeom prst="line">
            <a:avLst/>
          </a:prstGeom>
          <a:ln w="1270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7818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us story">
    <p:spTree>
      <p:nvGrpSpPr>
        <p:cNvPr id="1" name=""/>
        <p:cNvGrpSpPr/>
        <p:nvPr/>
      </p:nvGrpSpPr>
      <p:grpSpPr>
        <a:xfrm>
          <a:off x="0" y="0"/>
          <a:ext cx="0" cy="0"/>
          <a:chOff x="0" y="0"/>
          <a:chExt cx="0" cy="0"/>
        </a:xfrm>
      </p:grpSpPr>
      <p:sp>
        <p:nvSpPr>
          <p:cNvPr id="20" name="Picture Placeholder 144"/>
          <p:cNvSpPr>
            <a:spLocks noGrp="1"/>
          </p:cNvSpPr>
          <p:nvPr>
            <p:ph type="pic" sz="quarter" idx="20" hasCustomPrompt="1"/>
          </p:nvPr>
        </p:nvSpPr>
        <p:spPr>
          <a:xfrm>
            <a:off x="1" y="1"/>
            <a:ext cx="12192000" cy="2990334"/>
          </a:xfrm>
          <a:prstGeom prst="rect">
            <a:avLst/>
          </a:prstGeom>
        </p:spPr>
        <p:txBody>
          <a:bodyPr anchor="ctr" anchorCtr="0">
            <a:noAutofit/>
          </a:bodyPr>
          <a:lstStyle>
            <a:lvl1pPr marL="0" indent="0" algn="ctr">
              <a:buNone/>
              <a:defRPr>
                <a:solidFill>
                  <a:schemeClr val="bg1"/>
                </a:solidFill>
              </a:defRPr>
            </a:lvl1pPr>
          </a:lstStyle>
          <a:p>
            <a:r>
              <a:rPr lang="en-US" dirty="0"/>
              <a:t>Drag picture here</a:t>
            </a:r>
          </a:p>
        </p:txBody>
      </p:sp>
      <p:sp>
        <p:nvSpPr>
          <p:cNvPr id="14" name="Rectangle 13"/>
          <p:cNvSpPr/>
          <p:nvPr/>
        </p:nvSpPr>
        <p:spPr>
          <a:xfrm>
            <a:off x="0" y="5689600"/>
            <a:ext cx="12192000" cy="116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4" dirty="0"/>
          </a:p>
        </p:txBody>
      </p:sp>
      <p:sp>
        <p:nvSpPr>
          <p:cNvPr id="40" name="Picture Placeholder 144"/>
          <p:cNvSpPr>
            <a:spLocks noGrp="1"/>
          </p:cNvSpPr>
          <p:nvPr>
            <p:ph type="pic" sz="quarter" idx="36" hasCustomPrompt="1"/>
          </p:nvPr>
        </p:nvSpPr>
        <p:spPr>
          <a:xfrm>
            <a:off x="202500" y="5780179"/>
            <a:ext cx="2064635" cy="834378"/>
          </a:xfrm>
          <a:prstGeom prst="rect">
            <a:avLst/>
          </a:prstGeom>
        </p:spPr>
        <p:txBody>
          <a:bodyPr anchor="ctr" anchorCtr="0">
            <a:noAutofit/>
          </a:bodyPr>
          <a:lstStyle>
            <a:lvl1pPr marL="0" indent="0" algn="ctr">
              <a:buNone/>
              <a:defRPr sz="1568">
                <a:solidFill>
                  <a:srgbClr val="7030A0"/>
                </a:solidFill>
              </a:defRPr>
            </a:lvl1pPr>
          </a:lstStyle>
          <a:p>
            <a:r>
              <a:rPr lang="en-US" dirty="0"/>
              <a:t>Drag logo here</a:t>
            </a:r>
          </a:p>
        </p:txBody>
      </p:sp>
      <p:sp>
        <p:nvSpPr>
          <p:cNvPr id="19" name="Text Placeholder 5">
            <a:extLst>
              <a:ext uri="{FF2B5EF4-FFF2-40B4-BE49-F238E27FC236}">
                <a16:creationId xmlns:a16="http://schemas.microsoft.com/office/drawing/2014/main" id="{0BEB2C19-B580-42BE-A379-523C061F5980}"/>
              </a:ext>
            </a:extLst>
          </p:cNvPr>
          <p:cNvSpPr>
            <a:spLocks noGrp="1"/>
          </p:cNvSpPr>
          <p:nvPr>
            <p:ph type="body" sz="quarter" idx="39"/>
          </p:nvPr>
        </p:nvSpPr>
        <p:spPr>
          <a:xfrm>
            <a:off x="269877" y="4512944"/>
            <a:ext cx="3532852" cy="1152560"/>
          </a:xfrm>
        </p:spPr>
        <p:txBody>
          <a:bodyPr/>
          <a:lstStyle>
            <a:lvl1pPr>
              <a:defRPr sz="1307" i="1">
                <a:solidFill>
                  <a:schemeClr val="tx1"/>
                </a:solidFill>
              </a:defRPr>
            </a:lvl1pPr>
            <a:lvl2pPr>
              <a:spcBef>
                <a:spcPts val="0"/>
              </a:spcBef>
              <a:spcAft>
                <a:spcPts val="490"/>
              </a:spcAft>
              <a:defRPr sz="980" i="1" cap="none" baseline="0">
                <a:solidFill>
                  <a:schemeClr val="tx1"/>
                </a:solidFill>
              </a:defRPr>
            </a:lvl2pPr>
            <a:lvl3pPr>
              <a:spcBef>
                <a:spcPts val="0"/>
              </a:spcBef>
              <a:spcAft>
                <a:spcPts val="490"/>
              </a:spcAft>
              <a:defRPr lang="en-US" sz="898" i="1" kern="1200" cap="none" spc="0" baseline="0" dirty="0">
                <a:solidFill>
                  <a:schemeClr val="tx1"/>
                </a:solidFill>
                <a:latin typeface="Segoe UI" panose="020B0502040204020203" pitchFamily="34" charset="0"/>
                <a:ea typeface="+mn-ea"/>
                <a:cs typeface="Segoe UI" panose="020B0502040204020203" pitchFamily="34" charset="0"/>
              </a:defRPr>
            </a:lvl3pPr>
            <a:lvl4pPr>
              <a:spcBef>
                <a:spcPts val="0"/>
              </a:spcBef>
              <a:spcAft>
                <a:spcPts val="490"/>
              </a:spcAft>
              <a:defRPr lang="en-US" sz="898" i="1" kern="1200" cap="none" spc="0" baseline="0" dirty="0">
                <a:solidFill>
                  <a:schemeClr val="tx1"/>
                </a:solidFill>
                <a:latin typeface="Segoe UI" panose="020B0502040204020203" pitchFamily="34" charset="0"/>
                <a:ea typeface="+mn-ea"/>
                <a:cs typeface="Segoe UI" panose="020B0502040204020203" pitchFamily="34" charset="0"/>
              </a:defRPr>
            </a:lvl4pPr>
            <a:lvl5pPr>
              <a:spcBef>
                <a:spcPts val="0"/>
              </a:spcBef>
              <a:spcAft>
                <a:spcPts val="490"/>
              </a:spcAft>
              <a:defRPr lang="en-US" sz="858" i="1" kern="1200" cap="none" spc="0" baseline="0" dirty="0">
                <a:solidFill>
                  <a:schemeClr val="tx1"/>
                </a:solidFill>
                <a:latin typeface="Segoe UI" panose="020B0502040204020203" pitchFamily="34" charset="0"/>
                <a:ea typeface="+mn-ea"/>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7">
            <a:extLst>
              <a:ext uri="{FF2B5EF4-FFF2-40B4-BE49-F238E27FC236}">
                <a16:creationId xmlns:a16="http://schemas.microsoft.com/office/drawing/2014/main" id="{086DAF9C-8399-481C-BD6A-9164FDD899CD}"/>
              </a:ext>
            </a:extLst>
          </p:cNvPr>
          <p:cNvSpPr>
            <a:spLocks noGrp="1"/>
          </p:cNvSpPr>
          <p:nvPr>
            <p:ph type="body" sz="quarter" idx="41"/>
          </p:nvPr>
        </p:nvSpPr>
        <p:spPr>
          <a:xfrm>
            <a:off x="269541" y="3344467"/>
            <a:ext cx="3532852" cy="112325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endParaRPr lang="en-US" dirty="0"/>
          </a:p>
        </p:txBody>
      </p:sp>
      <p:sp>
        <p:nvSpPr>
          <p:cNvPr id="30" name="Text Placeholder 7">
            <a:extLst>
              <a:ext uri="{FF2B5EF4-FFF2-40B4-BE49-F238E27FC236}">
                <a16:creationId xmlns:a16="http://schemas.microsoft.com/office/drawing/2014/main" id="{814B4C81-2DCF-4384-8123-58DAAA46854A}"/>
              </a:ext>
            </a:extLst>
          </p:cNvPr>
          <p:cNvSpPr>
            <a:spLocks noGrp="1"/>
          </p:cNvSpPr>
          <p:nvPr>
            <p:ph type="body" sz="quarter" idx="42"/>
          </p:nvPr>
        </p:nvSpPr>
        <p:spPr>
          <a:xfrm>
            <a:off x="4003342" y="3344468"/>
            <a:ext cx="8006095" cy="1790371"/>
          </a:xfrm>
        </p:spPr>
        <p:txBody>
          <a:bodyPr/>
          <a:lstStyle>
            <a:lvl1pPr>
              <a:spcAft>
                <a:spcPts val="588"/>
              </a:spcAft>
              <a:defRPr>
                <a:solidFill>
                  <a:schemeClr val="tx1"/>
                </a:solidFill>
              </a:defRPr>
            </a:lvl1pPr>
            <a:lvl2pPr>
              <a:spcAft>
                <a:spcPts val="588"/>
              </a:spcAft>
              <a:defRPr>
                <a:solidFill>
                  <a:schemeClr val="tx1"/>
                </a:solidFill>
              </a:defRPr>
            </a:lvl2pPr>
            <a:lvl3pPr>
              <a:spcAft>
                <a:spcPts val="588"/>
              </a:spcAft>
              <a:defRPr>
                <a:solidFill>
                  <a:schemeClr val="tx1"/>
                </a:solidFill>
              </a:defRPr>
            </a:lvl3pPr>
            <a:lvl4pPr>
              <a:defRPr>
                <a:solidFill>
                  <a:schemeClr val="tx1"/>
                </a:solidFill>
              </a:defRPr>
            </a:lvl4pPr>
            <a:lvl5pPr>
              <a:defRPr sz="1143"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4" name="Straight Connector 23">
            <a:extLst>
              <a:ext uri="{FF2B5EF4-FFF2-40B4-BE49-F238E27FC236}">
                <a16:creationId xmlns:a16="http://schemas.microsoft.com/office/drawing/2014/main" id="{20CCB87A-2DC4-4690-AD4E-8D17752DD99D}"/>
              </a:ext>
            </a:extLst>
          </p:cNvPr>
          <p:cNvCxnSpPr/>
          <p:nvPr userDrawn="1"/>
        </p:nvCxnSpPr>
        <p:spPr>
          <a:xfrm>
            <a:off x="3910685" y="3304609"/>
            <a:ext cx="0" cy="2062070"/>
          </a:xfrm>
          <a:prstGeom prst="line">
            <a:avLst/>
          </a:prstGeom>
          <a:ln w="1270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34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p:bg>
      <p:bgPr>
        <a:solidFill>
          <a:schemeClr val="bg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24A379D-BCE5-4A42-8A2B-EABC40EF5275}"/>
              </a:ext>
            </a:extLst>
          </p:cNvPr>
          <p:cNvSpPr>
            <a:spLocks noGrp="1"/>
          </p:cNvSpPr>
          <p:nvPr>
            <p:ph type="pic" sz="quarter" idx="16" hasCustomPrompt="1"/>
          </p:nvPr>
        </p:nvSpPr>
        <p:spPr>
          <a:xfrm>
            <a:off x="4091494" y="445300"/>
            <a:ext cx="7672572" cy="5967539"/>
          </a:xfrm>
          <a:custGeom>
            <a:avLst/>
            <a:gdLst>
              <a:gd name="connsiteX0" fmla="*/ 4336944 w 7826423"/>
              <a:gd name="connsiteY0" fmla="*/ 0 h 6086337"/>
              <a:gd name="connsiteX1" fmla="*/ 7826423 w 7826423"/>
              <a:gd name="connsiteY1" fmla="*/ 0 h 6086337"/>
              <a:gd name="connsiteX2" fmla="*/ 7826423 w 7826423"/>
              <a:gd name="connsiteY2" fmla="*/ 3146741 h 6086337"/>
              <a:gd name="connsiteX3" fmla="*/ 7826422 w 7826423"/>
              <a:gd name="connsiteY3" fmla="*/ 3146741 h 6086337"/>
              <a:gd name="connsiteX4" fmla="*/ 7826422 w 7826423"/>
              <a:gd name="connsiteY4" fmla="*/ 3617978 h 6086337"/>
              <a:gd name="connsiteX5" fmla="*/ 7826422 w 7826423"/>
              <a:gd name="connsiteY5" fmla="*/ 4055368 h 6086337"/>
              <a:gd name="connsiteX6" fmla="*/ 7826422 w 7826423"/>
              <a:gd name="connsiteY6" fmla="*/ 6086337 h 6086337"/>
              <a:gd name="connsiteX7" fmla="*/ 1795149 w 7826423"/>
              <a:gd name="connsiteY7" fmla="*/ 6086337 h 6086337"/>
              <a:gd name="connsiteX8" fmla="*/ 1795149 w 7826423"/>
              <a:gd name="connsiteY8" fmla="*/ 4055924 h 6086337"/>
              <a:gd name="connsiteX9" fmla="*/ 0 w 7826423"/>
              <a:gd name="connsiteY9" fmla="*/ 4055924 h 6086337"/>
              <a:gd name="connsiteX10" fmla="*/ 0 w 7826423"/>
              <a:gd name="connsiteY10" fmla="*/ 2030915 h 6086337"/>
              <a:gd name="connsiteX11" fmla="*/ 4336944 w 7826423"/>
              <a:gd name="connsiteY11" fmla="*/ 2030915 h 608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6423" h="6086337">
                <a:moveTo>
                  <a:pt x="4336944" y="0"/>
                </a:moveTo>
                <a:lnTo>
                  <a:pt x="7826423" y="0"/>
                </a:lnTo>
                <a:lnTo>
                  <a:pt x="7826423" y="3146741"/>
                </a:lnTo>
                <a:lnTo>
                  <a:pt x="7826422" y="3146741"/>
                </a:lnTo>
                <a:lnTo>
                  <a:pt x="7826422" y="3617978"/>
                </a:lnTo>
                <a:lnTo>
                  <a:pt x="7826422" y="4055368"/>
                </a:lnTo>
                <a:lnTo>
                  <a:pt x="7826422" y="6086337"/>
                </a:lnTo>
                <a:lnTo>
                  <a:pt x="1795149" y="6086337"/>
                </a:lnTo>
                <a:lnTo>
                  <a:pt x="1795149" y="4055924"/>
                </a:lnTo>
                <a:lnTo>
                  <a:pt x="0" y="4055924"/>
                </a:lnTo>
                <a:lnTo>
                  <a:pt x="0" y="2030915"/>
                </a:lnTo>
                <a:lnTo>
                  <a:pt x="4336944" y="2030915"/>
                </a:lnTo>
                <a:close/>
              </a:path>
            </a:pathLst>
          </a:custGeom>
          <a:blipFill>
            <a:blip r:embed="rId2"/>
            <a:stretch>
              <a:fillRect/>
            </a:stretch>
          </a:blipFill>
        </p:spPr>
        <p:txBody>
          <a:bodyPr wrap="square" anchor="ctr" anchorCtr="0">
            <a:noAutofit/>
          </a:bodyPr>
          <a:lstStyle>
            <a:lvl1pPr algn="ctr">
              <a:defRPr>
                <a:solidFill>
                  <a:schemeClr val="bg1"/>
                </a:solidFill>
              </a:defRPr>
            </a:lvl1pPr>
          </a:lstStyle>
          <a:p>
            <a:r>
              <a:rPr lang="en-US" dirty="0"/>
              <a:t>Change image by clicking on “insert” picture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249" y="257318"/>
            <a:ext cx="2266311" cy="569191"/>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6" strike="noStrike" spc="-49" baseline="0">
                <a:solidFill>
                  <a:schemeClr val="tx2"/>
                </a:solidFill>
              </a:defRPr>
            </a:lvl1pPr>
          </a:lstStyle>
          <a:p>
            <a:r>
              <a:rPr lang="en-US" dirty="0"/>
              <a:t>Microsoft 365</a:t>
            </a:r>
            <a:br>
              <a:rPr lang="en-US" dirty="0"/>
            </a:br>
            <a:r>
              <a:rPr lang="en-US" dirty="0"/>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2" y="3038882"/>
            <a:ext cx="3208011" cy="727892"/>
          </a:xfrm>
        </p:spPr>
        <p:txBody>
          <a:bodyPr/>
          <a:lstStyle>
            <a:lvl1pPr>
              <a:defRPr sz="1765"/>
            </a:lvl1pPr>
            <a:lvl2pPr>
              <a:defRPr sz="1765"/>
            </a:lvl2pPr>
            <a:lvl3pPr>
              <a:defRPr sz="1371"/>
            </a:lvl3pPr>
            <a:lvl4pPr>
              <a:defRPr sz="1371"/>
            </a:lvl4pPr>
            <a:lvl5pPr>
              <a:defRPr sz="1028"/>
            </a:lvl5pPr>
          </a:lstStyle>
          <a:p>
            <a:pPr lvl="0"/>
            <a:r>
              <a:rPr lang="en-US" dirty="0"/>
              <a:t>Author name</a:t>
            </a:r>
          </a:p>
          <a:p>
            <a:pPr lvl="1"/>
            <a:r>
              <a:rPr lang="en-US" dirty="0"/>
              <a:t>Date</a:t>
            </a:r>
          </a:p>
        </p:txBody>
      </p:sp>
    </p:spTree>
    <p:extLst>
      <p:ext uri="{BB962C8B-B14F-4D97-AF65-F5344CB8AC3E}">
        <p14:creationId xmlns:p14="http://schemas.microsoft.com/office/powerpoint/2010/main" val="9248246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1168944"/>
            <a:ext cx="3618381" cy="899665"/>
          </a:xfrm>
        </p:spPr>
        <p:txBody>
          <a:bodyPr lIns="0" tIns="0" rIns="0" bIns="0"/>
          <a:lstStyle>
            <a:lvl1pPr>
              <a:defRPr sz="1765" spc="0" baseline="0">
                <a:solidFill>
                  <a:schemeClr val="tx1"/>
                </a:solidFill>
              </a:defRPr>
            </a:lvl1pPr>
          </a:lstStyle>
          <a:p>
            <a:r>
              <a:rPr lang="en-US" dirty="0"/>
              <a:t>Contents</a:t>
            </a:r>
          </a:p>
        </p:txBody>
      </p:sp>
      <p:sp>
        <p:nvSpPr>
          <p:cNvPr id="4" name="Text Placeholder 3"/>
          <p:cNvSpPr>
            <a:spLocks noGrp="1"/>
          </p:cNvSpPr>
          <p:nvPr>
            <p:ph type="body" sz="quarter" idx="10" hasCustomPrompt="1"/>
          </p:nvPr>
        </p:nvSpPr>
        <p:spPr>
          <a:xfrm>
            <a:off x="6229843" y="1168944"/>
            <a:ext cx="3837818" cy="3786998"/>
          </a:xfrm>
        </p:spPr>
        <p:txBody>
          <a:bodyPr wrap="square" lIns="0" tIns="0" rIns="0" bIns="0">
            <a:noAutofit/>
          </a:bodyPr>
          <a:lstStyle>
            <a:lvl1pPr marL="0" indent="0" defTabSz="507233">
              <a:spcAft>
                <a:spcPts val="490"/>
              </a:spcAft>
              <a:buNone/>
              <a:defRPr sz="1765" spc="0" baseline="0">
                <a:solidFill>
                  <a:schemeClr val="tx2"/>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dirty="0"/>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232615396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Heading Segoe UI </a:t>
            </a:r>
            <a:r>
              <a:rPr lang="en-US" dirty="0" err="1"/>
              <a:t>Semibold</a:t>
            </a:r>
            <a:r>
              <a:rPr lang="en-US" dirty="0"/>
              <a:t> 28/32</a:t>
            </a:r>
          </a:p>
        </p:txBody>
      </p:sp>
      <p:sp>
        <p:nvSpPr>
          <p:cNvPr id="4" name="Text Placeholder 3"/>
          <p:cNvSpPr>
            <a:spLocks noGrp="1"/>
          </p:cNvSpPr>
          <p:nvPr>
            <p:ph type="body" sz="quarter" idx="10" hasCustomPrompt="1"/>
          </p:nvPr>
        </p:nvSpPr>
        <p:spPr>
          <a:xfrm>
            <a:off x="455996" y="1922803"/>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07" indent="0">
              <a:buNone/>
              <a:defRPr/>
            </a:lvl3pPr>
            <a:lvl4pPr marL="672161" indent="0">
              <a:buNone/>
              <a:defRPr/>
            </a:lvl4pPr>
            <a:lvl5pPr marL="896214" indent="0">
              <a:buNone/>
              <a:defRPr/>
            </a:lvl5pPr>
          </a:lstStyle>
          <a:p>
            <a:pPr lvl="0"/>
            <a:r>
              <a:rPr lang="en-US" dirty="0"/>
              <a:t>Large: subhead Segoe UI </a:t>
            </a:r>
            <a:r>
              <a:rPr lang="en-US" dirty="0" err="1"/>
              <a:t>Semibold</a:t>
            </a:r>
            <a:r>
              <a:rPr lang="en-US" dirty="0"/>
              <a:t> 20/24</a:t>
            </a:r>
          </a:p>
          <a:p>
            <a:pPr lvl="1"/>
            <a:r>
              <a:rPr lang="en-US" dirty="0"/>
              <a:t>Large: subhead Segoe UI Regular 20/24</a:t>
            </a:r>
          </a:p>
        </p:txBody>
      </p:sp>
      <p:sp>
        <p:nvSpPr>
          <p:cNvPr id="5" name="Text Placeholder 4"/>
          <p:cNvSpPr>
            <a:spLocks noGrp="1"/>
          </p:cNvSpPr>
          <p:nvPr>
            <p:ph type="body" sz="quarter" idx="11" hasCustomPrompt="1"/>
          </p:nvPr>
        </p:nvSpPr>
        <p:spPr>
          <a:xfrm>
            <a:off x="455996" y="3151389"/>
            <a:ext cx="11306469" cy="443839"/>
          </a:xfrm>
        </p:spPr>
        <p:txBody>
          <a:bodyPr lIns="0" tIns="0" rIns="0" bIns="0"/>
          <a:lstStyle>
            <a:lvl1pPr marL="0" indent="0">
              <a:lnSpc>
                <a:spcPts val="1765"/>
              </a:lnSpc>
              <a:spcBef>
                <a:spcPts val="0"/>
              </a:spcBef>
              <a:buNone/>
              <a:defRPr sz="1371" b="0" spc="0">
                <a:solidFill>
                  <a:schemeClr val="tx2"/>
                </a:solidFill>
                <a:latin typeface="+mj-lt"/>
              </a:defRPr>
            </a:lvl1pPr>
            <a:lvl2pPr marL="0" indent="0">
              <a:lnSpc>
                <a:spcPts val="1765"/>
              </a:lnSpc>
              <a:spcBef>
                <a:spcPts val="0"/>
              </a:spcBef>
              <a:buNone/>
              <a:defRPr sz="1371" spc="0">
                <a:solidFill>
                  <a:schemeClr val="tx1"/>
                </a:solidFill>
              </a:defRPr>
            </a:lvl2pPr>
            <a:lvl3pPr marL="448107" indent="0">
              <a:buNone/>
              <a:defRPr/>
            </a:lvl3pPr>
            <a:lvl4pPr marL="672161" indent="0">
              <a:buNone/>
              <a:defRPr/>
            </a:lvl4pPr>
            <a:lvl5pPr marL="896214" indent="0">
              <a:buNone/>
              <a:defRPr/>
            </a:lvl5pPr>
          </a:lstStyle>
          <a:p>
            <a:pPr lvl="0"/>
            <a:r>
              <a:rPr lang="en-US" dirty="0"/>
              <a:t>Medium: paragraph title Segoe UI </a:t>
            </a:r>
            <a:r>
              <a:rPr lang="en-US" dirty="0" err="1"/>
              <a:t>Semibold</a:t>
            </a:r>
            <a:r>
              <a:rPr lang="en-US" dirty="0"/>
              <a:t> 14/18</a:t>
            </a:r>
          </a:p>
          <a:p>
            <a:pPr lvl="1"/>
            <a:r>
              <a:rPr lang="en-US" dirty="0"/>
              <a:t>Body copy Segoe UI Regular 14/18</a:t>
            </a:r>
          </a:p>
        </p:txBody>
      </p:sp>
      <p:sp>
        <p:nvSpPr>
          <p:cNvPr id="7" name="Text Placeholder 6"/>
          <p:cNvSpPr>
            <a:spLocks noGrp="1"/>
          </p:cNvSpPr>
          <p:nvPr>
            <p:ph type="body" sz="quarter" idx="12" hasCustomPrompt="1"/>
          </p:nvPr>
        </p:nvSpPr>
        <p:spPr>
          <a:xfrm>
            <a:off x="455996" y="4352947"/>
            <a:ext cx="11306469" cy="331946"/>
          </a:xfrm>
        </p:spPr>
        <p:txBody>
          <a:bodyPr lIns="0" tIns="0" rIns="0" bIns="0"/>
          <a:lstStyle>
            <a:lvl1pPr marL="0" indent="0">
              <a:lnSpc>
                <a:spcPts val="1175"/>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07" indent="0">
              <a:buNone/>
              <a:defRPr/>
            </a:lvl3pPr>
            <a:lvl4pPr marL="672161" indent="0">
              <a:buNone/>
              <a:defRPr/>
            </a:lvl4pPr>
            <a:lvl5pPr marL="0" indent="0">
              <a:lnSpc>
                <a:spcPct val="100000"/>
              </a:lnSpc>
              <a:buNone/>
              <a:defRPr/>
            </a:lvl5pPr>
          </a:lstStyle>
          <a:p>
            <a:pPr lvl="4"/>
            <a:r>
              <a:rPr lang="en-US" dirty="0"/>
              <a:t>Small caption: Segoe UI Bold 10/12</a:t>
            </a:r>
          </a:p>
          <a:p>
            <a:pPr lvl="1"/>
            <a:r>
              <a:rPr lang="en-US" dirty="0"/>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394798744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Text option 1: three column bulleted list</a:t>
            </a:r>
          </a:p>
        </p:txBody>
      </p:sp>
      <p:sp>
        <p:nvSpPr>
          <p:cNvPr id="4" name="Text Placeholder 3"/>
          <p:cNvSpPr>
            <a:spLocks noGrp="1"/>
          </p:cNvSpPr>
          <p:nvPr>
            <p:ph type="body" sz="quarter" idx="10" hasCustomPrompt="1"/>
          </p:nvPr>
        </p:nvSpPr>
        <p:spPr>
          <a:xfrm>
            <a:off x="455996" y="1922588"/>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dirty="0"/>
              <a:t>Subhead Segoe UI Regular 20/24. Dis </a:t>
            </a:r>
            <a:r>
              <a:rPr lang="en-US" dirty="0" err="1"/>
              <a:t>apid</a:t>
            </a:r>
            <a:r>
              <a:rPr lang="en-US" dirty="0"/>
              <a:t> </a:t>
            </a:r>
            <a:r>
              <a:rPr lang="en-US" dirty="0" err="1"/>
              <a:t>es</a:t>
            </a:r>
            <a:r>
              <a:rPr lang="en-US" dirty="0"/>
              <a:t>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a:t>
            </a:r>
            <a:r>
              <a:rPr lang="en-US" dirty="0" err="1"/>
              <a:t>vit</a:t>
            </a:r>
            <a:r>
              <a:rPr lang="en-US" dirty="0"/>
              <a: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r>
              <a:rPr lang="en-US" dirty="0"/>
              <a:t>.</a:t>
            </a:r>
          </a:p>
        </p:txBody>
      </p:sp>
      <p:sp>
        <p:nvSpPr>
          <p:cNvPr id="5" name="Text Placeholder 4"/>
          <p:cNvSpPr>
            <a:spLocks noGrp="1"/>
          </p:cNvSpPr>
          <p:nvPr>
            <p:ph type="body" sz="quarter" idx="11" hasCustomPrompt="1"/>
          </p:nvPr>
        </p:nvSpPr>
        <p:spPr>
          <a:xfrm>
            <a:off x="455996" y="3151389"/>
            <a:ext cx="3618381" cy="2675220"/>
          </a:xfrm>
        </p:spPr>
        <p:txBody>
          <a:bodyPr lIns="0" tIns="0" rIns="0" bIns="0"/>
          <a:lstStyle>
            <a:lvl1pPr marL="0" indent="0">
              <a:lnSpc>
                <a:spcPts val="1765"/>
              </a:lnSpc>
              <a:spcBef>
                <a:spcPts val="0"/>
              </a:spcBef>
              <a:spcAft>
                <a:spcPts val="588"/>
              </a:spcAft>
              <a:buNone/>
              <a:defRPr sz="1371" b="0" spc="0" baseline="0">
                <a:solidFill>
                  <a:srgbClr val="008C72"/>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dirty="0"/>
              <a:t>Paragraph title Segoe UI </a:t>
            </a:r>
            <a:r>
              <a:rPr lang="en-US" dirty="0" err="1"/>
              <a:t>Semibold</a:t>
            </a:r>
            <a:r>
              <a:rPr lang="en-US" dirty="0"/>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50" y="3151389"/>
            <a:ext cx="3618381" cy="2675220"/>
          </a:xfrm>
        </p:spPr>
        <p:txBody>
          <a:bodyPr lIns="0" tIns="0" rIns="0" bIns="0"/>
          <a:lstStyle>
            <a:lvl1pPr marL="0" indent="0">
              <a:lnSpc>
                <a:spcPts val="1765"/>
              </a:lnSpc>
              <a:spcBef>
                <a:spcPts val="0"/>
              </a:spcBef>
              <a:spcAft>
                <a:spcPts val="588"/>
              </a:spcAft>
              <a:buNone/>
              <a:defRPr sz="1371" b="0" spc="0" baseline="0">
                <a:solidFill>
                  <a:srgbClr val="008C72"/>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dirty="0"/>
              <a:t>Paragraph title Segoe UI </a:t>
            </a:r>
            <a:r>
              <a:rPr lang="en-US" dirty="0" err="1"/>
              <a:t>Semibold</a:t>
            </a:r>
            <a:r>
              <a:rPr lang="en-US" dirty="0"/>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1" y="3151389"/>
            <a:ext cx="3618381" cy="2675220"/>
          </a:xfrm>
        </p:spPr>
        <p:txBody>
          <a:bodyPr lIns="0" tIns="0" rIns="0" bIns="0"/>
          <a:lstStyle>
            <a:lvl1pPr marL="0" indent="0">
              <a:lnSpc>
                <a:spcPts val="1765"/>
              </a:lnSpc>
              <a:spcBef>
                <a:spcPts val="0"/>
              </a:spcBef>
              <a:spcAft>
                <a:spcPts val="588"/>
              </a:spcAft>
              <a:buNone/>
              <a:defRPr sz="1371" b="0" spc="0" baseline="0">
                <a:solidFill>
                  <a:srgbClr val="008C72"/>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dirty="0"/>
              <a:t>Paragraph title Segoe UI </a:t>
            </a:r>
            <a:r>
              <a:rPr lang="en-US" dirty="0" err="1"/>
              <a:t>Semibold</a:t>
            </a:r>
            <a:r>
              <a:rPr lang="en-US" dirty="0"/>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8" name="Footer Placeholder 14">
            <a:extLst>
              <a:ext uri="{FF2B5EF4-FFF2-40B4-BE49-F238E27FC236}">
                <a16:creationId xmlns:a16="http://schemas.microsoft.com/office/drawing/2014/main" id="{C3334197-F6FD-4697-BB72-4AD1810C0BAB}"/>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60710454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6" y="2363624"/>
            <a:ext cx="3618381" cy="2483629"/>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lvl="1"/>
            <a:endParaRPr lang="en-US" dirty="0"/>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2" y="2363624"/>
            <a:ext cx="3618381" cy="2483629"/>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lvl="1"/>
            <a:endParaRPr lang="en-US" dirty="0"/>
          </a:p>
        </p:txBody>
      </p:sp>
      <p:sp>
        <p:nvSpPr>
          <p:cNvPr id="7" name="Footer Placeholder 14">
            <a:extLst>
              <a:ext uri="{FF2B5EF4-FFF2-40B4-BE49-F238E27FC236}">
                <a16:creationId xmlns:a16="http://schemas.microsoft.com/office/drawing/2014/main" id="{DB61DE79-74B8-40AA-A2F6-483C4BB58B6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38044905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5" y="556382"/>
            <a:ext cx="11306469" cy="813819"/>
          </a:xfrm>
          <a:prstGeom prst="rect">
            <a:avLst/>
          </a:prstGeom>
        </p:spPr>
        <p:txBody>
          <a:bodyPr vert="horz" wrap="square" lIns="0" tIns="91440" rIns="146304" bIns="91440" rtlCol="0" anchor="t">
            <a:noAutofit/>
          </a:bodyPr>
          <a:lstStyle/>
          <a:p>
            <a:r>
              <a:rPr lang="en-US" dirty="0"/>
              <a:t>Heading Segoe UI </a:t>
            </a:r>
            <a:r>
              <a:rPr lang="en-US" dirty="0" err="1"/>
              <a:t>Semibold</a:t>
            </a:r>
            <a:r>
              <a:rPr lang="en-US" dirty="0"/>
              <a:t> 28/32</a:t>
            </a:r>
          </a:p>
        </p:txBody>
      </p:sp>
      <p:sp>
        <p:nvSpPr>
          <p:cNvPr id="4" name="Text Placeholder 3"/>
          <p:cNvSpPr>
            <a:spLocks noGrp="1"/>
          </p:cNvSpPr>
          <p:nvPr>
            <p:ph type="body" idx="1"/>
          </p:nvPr>
        </p:nvSpPr>
        <p:spPr>
          <a:xfrm>
            <a:off x="455995" y="1817560"/>
            <a:ext cx="11306469" cy="2323623"/>
          </a:xfrm>
          <a:prstGeom prst="rect">
            <a:avLst/>
          </a:prstGeom>
        </p:spPr>
        <p:txBody>
          <a:bodyPr vert="horz" wrap="square" lIns="0" tIns="91440" rIns="146304" bIns="91440" rtlCol="0">
            <a:spAutoFit/>
          </a:bodyPr>
          <a:lstStyle/>
          <a:p>
            <a:pPr lvl="0"/>
            <a:r>
              <a:rPr lang="en-US" dirty="0"/>
              <a:t>H2 Segoe UI </a:t>
            </a:r>
            <a:r>
              <a:rPr lang="en-US" dirty="0" err="1"/>
              <a:t>Semibold</a:t>
            </a:r>
            <a:r>
              <a:rPr lang="en-US" dirty="0"/>
              <a:t> 20/24</a:t>
            </a:r>
          </a:p>
          <a:p>
            <a:pPr lvl="1"/>
            <a:r>
              <a:rPr lang="en-US" dirty="0"/>
              <a:t>B1 Segoe UI Regular 20/24 </a:t>
            </a:r>
          </a:p>
          <a:p>
            <a:pPr lvl="1"/>
            <a:endParaRPr lang="en-US" dirty="0"/>
          </a:p>
          <a:p>
            <a:pPr lvl="2"/>
            <a:r>
              <a:rPr lang="en-US" dirty="0"/>
              <a:t>H3 Segoe UI </a:t>
            </a:r>
            <a:r>
              <a:rPr lang="en-US" dirty="0" err="1"/>
              <a:t>Semibold</a:t>
            </a:r>
            <a:r>
              <a:rPr lang="en-US" dirty="0"/>
              <a:t> 14/18</a:t>
            </a:r>
          </a:p>
          <a:p>
            <a:pPr lvl="3"/>
            <a:r>
              <a:rPr lang="en-US" dirty="0"/>
              <a:t>B2 Segoe UI Regular 14/18</a:t>
            </a:r>
          </a:p>
          <a:p>
            <a:pPr lvl="3"/>
            <a:endParaRPr lang="en-US" dirty="0"/>
          </a:p>
          <a:p>
            <a:pPr lvl="4"/>
            <a:r>
              <a:rPr lang="en-US" dirty="0"/>
              <a:t>H4 Segoe UI Bold 10/12</a:t>
            </a:r>
          </a:p>
          <a:p>
            <a:pPr lvl="6"/>
            <a:r>
              <a:rPr lang="en-US" dirty="0"/>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p:nvPicPr>
        <p:blipFill rotWithShape="1">
          <a:blip r:embed="rId50" cstate="print">
            <a:extLst>
              <a:ext uri="{28A0092B-C50C-407E-A947-70E740481C1C}">
                <a14:useLocalDpi xmlns:a14="http://schemas.microsoft.com/office/drawing/2010/main"/>
              </a:ext>
            </a:extLst>
          </a:blip>
          <a:srcRect b="249"/>
          <a:stretch/>
        </p:blipFill>
        <p:spPr>
          <a:xfrm>
            <a:off x="12293068" y="0"/>
            <a:ext cx="669495" cy="6858000"/>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pic>
        <p:nvPicPr>
          <p:cNvPr id="6" name="Picture 5">
            <a:extLst>
              <a:ext uri="{FF2B5EF4-FFF2-40B4-BE49-F238E27FC236}">
                <a16:creationId xmlns:a16="http://schemas.microsoft.com/office/drawing/2014/main" id="{1392C355-9BA5-4321-82DE-C37C9EC93D12}"/>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rot="5400000">
            <a:off x="9208748" y="2991034"/>
            <a:ext cx="6858623" cy="876557"/>
          </a:xfrm>
          <a:prstGeom prst="rect">
            <a:avLst/>
          </a:prstGeom>
        </p:spPr>
      </p:pic>
      <p:pic>
        <p:nvPicPr>
          <p:cNvPr id="7" name="Picture 6">
            <a:extLst>
              <a:ext uri="{FF2B5EF4-FFF2-40B4-BE49-F238E27FC236}">
                <a16:creationId xmlns:a16="http://schemas.microsoft.com/office/drawing/2014/main" id="{F0060D17-9473-4682-B61D-06126767C98A}"/>
              </a:ext>
            </a:extLst>
          </p:cNvPr>
          <p:cNvPicPr>
            <a:picLocks noChangeAspect="1"/>
          </p:cNvPicPr>
          <p:nvPr userDrawn="1"/>
        </p:nvPicPr>
        <p:blipFill>
          <a:blip r:embed="rId52" cstate="screen">
            <a:extLst>
              <a:ext uri="{28A0092B-C50C-407E-A947-70E740481C1C}">
                <a14:useLocalDpi xmlns:a14="http://schemas.microsoft.com/office/drawing/2010/main"/>
              </a:ext>
            </a:extLst>
          </a:blip>
          <a:stretch>
            <a:fillRect/>
          </a:stretch>
        </p:blipFill>
        <p:spPr>
          <a:xfrm rot="5400000">
            <a:off x="9187080" y="3012391"/>
            <a:ext cx="6858623" cy="833218"/>
          </a:xfrm>
          <a:prstGeom prst="rect">
            <a:avLst/>
          </a:prstGeom>
        </p:spPr>
      </p:pic>
    </p:spTree>
    <p:extLst>
      <p:ext uri="{BB962C8B-B14F-4D97-AF65-F5344CB8AC3E}">
        <p14:creationId xmlns:p14="http://schemas.microsoft.com/office/powerpoint/2010/main" val="2229725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29" r:id="rId46"/>
    <p:sldLayoutId id="2147483772" r:id="rId47"/>
    <p:sldLayoutId id="2147483773" r:id="rId48"/>
  </p:sldLayoutIdLst>
  <p:transition>
    <p:fade/>
  </p:transition>
  <p:txStyles>
    <p:titleStyle>
      <a:lvl1pPr algn="l" defTabSz="914192"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175" b="1" kern="1200" spc="0" baseline="0">
          <a:solidFill>
            <a:schemeClr val="tx1"/>
          </a:solidFill>
          <a:latin typeface="+mn-lt"/>
          <a:ea typeface="+mn-ea"/>
          <a:cs typeface="+mn-cs"/>
        </a:defRPr>
      </a:lvl5pPr>
      <a:lvl6pPr marL="2285477" indent="0" algn="l" defTabSz="914192"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192" rtl="0" eaLnBrk="1" latinLnBrk="0" hangingPunct="1">
        <a:lnSpc>
          <a:spcPct val="100000"/>
        </a:lnSpc>
        <a:spcBef>
          <a:spcPts val="0"/>
        </a:spcBef>
        <a:spcAft>
          <a:spcPts val="0"/>
        </a:spcAft>
        <a:buFont typeface="Arial" pitchFamily="34" charset="0"/>
        <a:buNone/>
        <a:defRPr sz="1175"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47.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47.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hyperlink" Target="https://dynamics.microsoft.com/en-us/sales/overview/"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hyperlink" Target="https://appsource.microsoft.com/en-us/marketplace/consulting-services?country=US&amp;page=1&amp;product=dynamics-365-for-sales&amp;src=dynamics365website" TargetMode="External"/><Relationship Id="rId4" Type="http://schemas.openxmlformats.org/officeDocument/2006/relationships/hyperlink" Target="https://docs.microsoft.com/en-us/business-applications-release-notes/april18/release-overview" TargetMode="Externa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hyperlink" Target="https://news.gallup.com/businessjournal/186164/employees-don-know-expected-work.aspx" TargetMode="External"/><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hyperlink" Target="https://www.accenture.com/us-en/~/media/PDF-34/Accenture-Selling-In-The-Age-Of-Distraction.pdf" TargetMode="External"/><Relationship Id="rId5" Type="http://schemas.openxmlformats.org/officeDocument/2006/relationships/chart" Target="../charts/chart3.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hyperlink" Target="https://na01.safelinks.protection.outlook.com/?url=https://www.cebglobal.com/blogs/4-ways-to-simplify-the-seller-experience/&amp;data=02|01|v-yeele@microsoft.com|a050c4fbde204a11935708d5dff262cd|72f988bf86f141af91ab2d7cd011db47|1|0|636661154491850088&amp;sdata=RbtQxBMaQmEgRUymHKOUJE4pU43MoE81W8mOL/TltfQ%3D&amp;reserved=0"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chart" Target="../charts/chart4.xml"/><Relationship Id="rId5" Type="http://schemas.openxmlformats.org/officeDocument/2006/relationships/hyperlink" Target="https://www.businesswire.com/news/home/20150623005073/en/IDC-Forecasts-U.S.-Mobile-Worker-Population-Surpass" TargetMode="External"/><Relationship Id="rId4" Type="http://schemas.openxmlformats.org/officeDocument/2006/relationships/hyperlink" Target="https://www.mckinsey.com/business-functions/marketing-and-sales/our-insights/finding-the-right-digital-balance-in-b2b-customer-experienc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7.xml"/><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5B43FE-303B-4C6E-9B81-B3A3AE0145D7}"/>
              </a:ext>
            </a:extLst>
          </p:cNvPr>
          <p:cNvSpPr>
            <a:spLocks noGrp="1"/>
          </p:cNvSpPr>
          <p:nvPr>
            <p:ph type="title"/>
          </p:nvPr>
        </p:nvSpPr>
        <p:spPr/>
        <p:txBody>
          <a:bodyPr/>
          <a:lstStyle/>
          <a:p>
            <a:r>
              <a:rPr lang="en-US" sz="2400" dirty="0"/>
              <a:t>Modernize sales productivity</a:t>
            </a:r>
            <a:br>
              <a:rPr lang="en-US" sz="2400" dirty="0"/>
            </a:br>
            <a:br>
              <a:rPr lang="en-US" sz="2400" dirty="0"/>
            </a:br>
            <a:r>
              <a:rPr lang="en-US" sz="2000" dirty="0">
                <a:solidFill>
                  <a:schemeClr val="tx1"/>
                </a:solidFill>
              </a:rPr>
              <a:t>Unlock productivity in the digital era</a:t>
            </a:r>
            <a:endParaRPr lang="en-US" sz="2400" dirty="0">
              <a:solidFill>
                <a:schemeClr val="tx1"/>
              </a:solidFill>
            </a:endParaRPr>
          </a:p>
        </p:txBody>
      </p:sp>
      <p:sp>
        <p:nvSpPr>
          <p:cNvPr id="21" name="Text Placeholder 20">
            <a:extLst>
              <a:ext uri="{FF2B5EF4-FFF2-40B4-BE49-F238E27FC236}">
                <a16:creationId xmlns:a16="http://schemas.microsoft.com/office/drawing/2014/main" id="{4B09AF17-1058-4FBC-A61A-17FF290E637C}"/>
              </a:ext>
            </a:extLst>
          </p:cNvPr>
          <p:cNvSpPr>
            <a:spLocks noGrp="1"/>
          </p:cNvSpPr>
          <p:nvPr>
            <p:ph type="body" sz="quarter" idx="15"/>
          </p:nvPr>
        </p:nvSpPr>
        <p:spPr/>
        <p:txBody>
          <a:bodyPr/>
          <a:lstStyle/>
          <a:p>
            <a:endParaRPr lang="en-US"/>
          </a:p>
        </p:txBody>
      </p:sp>
      <p:pic>
        <p:nvPicPr>
          <p:cNvPr id="6" name="Picture 5">
            <a:extLst>
              <a:ext uri="{FF2B5EF4-FFF2-40B4-BE49-F238E27FC236}">
                <a16:creationId xmlns:a16="http://schemas.microsoft.com/office/drawing/2014/main" id="{9743C863-63E1-4C27-854E-659BA68880BE}"/>
              </a:ext>
            </a:extLst>
          </p:cNvPr>
          <p:cNvPicPr>
            <a:picLocks noChangeAspect="1"/>
          </p:cNvPicPr>
          <p:nvPr/>
        </p:nvPicPr>
        <p:blipFill rotWithShape="1">
          <a:blip r:embed="rId2">
            <a:extLst>
              <a:ext uri="{28A0092B-C50C-407E-A947-70E740481C1C}">
                <a14:useLocalDpi xmlns:a14="http://schemas.microsoft.com/office/drawing/2010/main" val="0"/>
              </a:ext>
            </a:extLst>
          </a:blip>
          <a:srcRect l="13280" r="7606"/>
          <a:stretch/>
        </p:blipFill>
        <p:spPr>
          <a:xfrm>
            <a:off x="4053526" y="-22801"/>
            <a:ext cx="8138474" cy="6858000"/>
          </a:xfrm>
          <a:prstGeom prst="rect">
            <a:avLst/>
          </a:prstGeom>
        </p:spPr>
      </p:pic>
    </p:spTree>
    <p:extLst>
      <p:ext uri="{BB962C8B-B14F-4D97-AF65-F5344CB8AC3E}">
        <p14:creationId xmlns:p14="http://schemas.microsoft.com/office/powerpoint/2010/main" val="145119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7A6D426D-A5B7-4A70-A7AA-96886B59D8F9}"/>
              </a:ext>
            </a:extLst>
          </p:cNvPr>
          <p:cNvSpPr txBox="1"/>
          <p:nvPr/>
        </p:nvSpPr>
        <p:spPr>
          <a:xfrm>
            <a:off x="5836886" y="365284"/>
            <a:ext cx="6119917" cy="2348113"/>
          </a:xfrm>
          <a:prstGeom prst="rect">
            <a:avLst/>
          </a:prstGeom>
          <a:solidFill>
            <a:schemeClr val="bg1">
              <a:alpha val="90000"/>
            </a:schemeClr>
          </a:solidFill>
        </p:spPr>
        <p:txBody>
          <a:bodyPr wrap="square" lIns="89642" tIns="182802" rIns="274242" bIns="182802" rtlCol="0" anchor="ctr">
            <a:noAutofit/>
          </a:bodyPr>
          <a:lstStyle/>
          <a:p>
            <a:pPr marL="69824" indent="-69824" defTabSz="913874">
              <a:spcAft>
                <a:spcPts val="1176"/>
              </a:spcAft>
              <a:defRPr/>
            </a:pPr>
            <a:endParaRPr lang="en-US" sz="1568" kern="0" dirty="0">
              <a:solidFill>
                <a:srgbClr val="008272"/>
              </a:solidFill>
              <a:latin typeface="Segoe UI"/>
              <a:cs typeface="Segoe UI Semibold" panose="020B0702040204020203" pitchFamily="34" charset="0"/>
            </a:endParaRPr>
          </a:p>
        </p:txBody>
      </p:sp>
      <p:pic>
        <p:nvPicPr>
          <p:cNvPr id="10" name="Picture 2" descr="Image result for Luck Stone logo">
            <a:extLst>
              <a:ext uri="{FF2B5EF4-FFF2-40B4-BE49-F238E27FC236}">
                <a16:creationId xmlns:a16="http://schemas.microsoft.com/office/drawing/2014/main" id="{10544B3A-B90A-4EF8-AC59-16F752F1585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3511" y="6092023"/>
            <a:ext cx="1707761" cy="221857"/>
          </a:xfrm>
          <a:prstGeom prst="rect">
            <a:avLst/>
          </a:prstGeom>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93DC03D1-AE98-4519-98DC-43793F2B39A0}"/>
              </a:ext>
            </a:extLst>
          </p:cNvPr>
          <p:cNvCxnSpPr>
            <a:cxnSpLocks/>
          </p:cNvCxnSpPr>
          <p:nvPr/>
        </p:nvCxnSpPr>
        <p:spPr>
          <a:xfrm flipV="1">
            <a:off x="5802886" y="2915993"/>
            <a:ext cx="6144444" cy="0"/>
          </a:xfrm>
          <a:prstGeom prst="line">
            <a:avLst/>
          </a:prstGeom>
          <a:ln>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pic>
        <p:nvPicPr>
          <p:cNvPr id="19" name="Picture Placeholder 18" descr="A picture containing outdoor, ground, photo, person&#10;&#10;Description generated with very high confidence">
            <a:extLst>
              <a:ext uri="{FF2B5EF4-FFF2-40B4-BE49-F238E27FC236}">
                <a16:creationId xmlns:a16="http://schemas.microsoft.com/office/drawing/2014/main" id="{2FF8EB95-3C7E-4168-ABDF-CAD232269ED4}"/>
              </a:ext>
            </a:extLst>
          </p:cNvPr>
          <p:cNvPicPr>
            <a:picLocks noGrp="1" noChangeAspect="1"/>
          </p:cNvPicPr>
          <p:nvPr>
            <p:ph type="pic" sz="quarter" idx="20"/>
          </p:nvPr>
        </p:nvPicPr>
        <p:blipFill rotWithShape="1">
          <a:blip r:embed="rId4" cstate="email">
            <a:extLst>
              <a:ext uri="{28A0092B-C50C-407E-A947-70E740481C1C}">
                <a14:useLocalDpi xmlns:a14="http://schemas.microsoft.com/office/drawing/2010/main"/>
              </a:ext>
            </a:extLst>
          </a:blip>
          <a:srcRect l="500" r="500"/>
          <a:stretch/>
        </p:blipFill>
        <p:spPr/>
      </p:pic>
      <p:sp>
        <p:nvSpPr>
          <p:cNvPr id="4" name="Text Placeholder 3">
            <a:extLst>
              <a:ext uri="{FF2B5EF4-FFF2-40B4-BE49-F238E27FC236}">
                <a16:creationId xmlns:a16="http://schemas.microsoft.com/office/drawing/2014/main" id="{18F0CA52-288E-4A87-ABCB-896FC634F2ED}"/>
              </a:ext>
            </a:extLst>
          </p:cNvPr>
          <p:cNvSpPr>
            <a:spLocks noGrp="1"/>
          </p:cNvSpPr>
          <p:nvPr>
            <p:ph type="body" sz="quarter" idx="39"/>
          </p:nvPr>
        </p:nvSpPr>
        <p:spPr>
          <a:xfrm>
            <a:off x="269877" y="3304627"/>
            <a:ext cx="3532852" cy="1425406"/>
          </a:xfrm>
        </p:spPr>
        <p:txBody>
          <a:bodyPr/>
          <a:lstStyle/>
          <a:p>
            <a:pPr lvl="0"/>
            <a:r>
              <a:rPr lang="en-US" dirty="0"/>
              <a:t>“I was able to use CRM’s workflows and business rules to create a tool for our sales team that adds value by making it easier for them to do </a:t>
            </a:r>
            <a:br>
              <a:rPr lang="en-US" dirty="0"/>
            </a:br>
            <a:r>
              <a:rPr lang="en-US" dirty="0"/>
              <a:t>their job.” </a:t>
            </a:r>
          </a:p>
          <a:p>
            <a:pPr lvl="1"/>
            <a:r>
              <a:rPr lang="en-US" dirty="0"/>
              <a:t>Tom Faillace</a:t>
            </a:r>
          </a:p>
          <a:p>
            <a:pPr lvl="1"/>
            <a:r>
              <a:rPr lang="en-US" dirty="0"/>
              <a:t>Senior IT Generalist, Luck Companies</a:t>
            </a:r>
          </a:p>
        </p:txBody>
      </p:sp>
      <p:sp>
        <p:nvSpPr>
          <p:cNvPr id="5" name="Text Placeholder 4">
            <a:extLst>
              <a:ext uri="{FF2B5EF4-FFF2-40B4-BE49-F238E27FC236}">
                <a16:creationId xmlns:a16="http://schemas.microsoft.com/office/drawing/2014/main" id="{3BE42EA8-56CF-4D56-94E8-A7AF4DAAEE6E}"/>
              </a:ext>
            </a:extLst>
          </p:cNvPr>
          <p:cNvSpPr>
            <a:spLocks noGrp="1"/>
          </p:cNvSpPr>
          <p:nvPr>
            <p:ph type="body" sz="quarter" idx="42"/>
          </p:nvPr>
        </p:nvSpPr>
        <p:spPr>
          <a:xfrm>
            <a:off x="4003342" y="3344480"/>
            <a:ext cx="8006095" cy="1840531"/>
          </a:xfrm>
        </p:spPr>
        <p:txBody>
          <a:bodyPr/>
          <a:lstStyle/>
          <a:p>
            <a:pPr lvl="1"/>
            <a:r>
              <a:rPr lang="en-US" dirty="0"/>
              <a:t>Deployed Microsoft Dynamics 365 and Office 365 to boost sales productivity and track sales performance</a:t>
            </a:r>
          </a:p>
          <a:p>
            <a:pPr lvl="1"/>
            <a:r>
              <a:rPr lang="en-US" dirty="0"/>
              <a:t>Each seller and sales leader saved approximately </a:t>
            </a:r>
            <a:br>
              <a:rPr lang="en-US" dirty="0"/>
            </a:br>
            <a:r>
              <a:rPr lang="en-US" dirty="0"/>
              <a:t>3 hours per week with the solution </a:t>
            </a:r>
          </a:p>
          <a:p>
            <a:pPr lvl="1"/>
            <a:r>
              <a:rPr lang="en-US" dirty="0"/>
              <a:t>Achieved ROI of 308% and payback in 7.2 months</a:t>
            </a:r>
          </a:p>
        </p:txBody>
      </p:sp>
    </p:spTree>
    <p:extLst>
      <p:ext uri="{BB962C8B-B14F-4D97-AF65-F5344CB8AC3E}">
        <p14:creationId xmlns:p14="http://schemas.microsoft.com/office/powerpoint/2010/main" val="129517065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7A6D426D-A5B7-4A70-A7AA-96886B59D8F9}"/>
              </a:ext>
            </a:extLst>
          </p:cNvPr>
          <p:cNvSpPr txBox="1"/>
          <p:nvPr/>
        </p:nvSpPr>
        <p:spPr>
          <a:xfrm>
            <a:off x="5836886" y="365284"/>
            <a:ext cx="6205088" cy="2348113"/>
          </a:xfrm>
          <a:prstGeom prst="rect">
            <a:avLst/>
          </a:prstGeom>
          <a:solidFill>
            <a:schemeClr val="bg1">
              <a:alpha val="90000"/>
            </a:schemeClr>
          </a:solidFill>
        </p:spPr>
        <p:txBody>
          <a:bodyPr wrap="square" lIns="89642" tIns="182802" rIns="274242" bIns="182802" rtlCol="0" anchor="ctr">
            <a:noAutofit/>
          </a:bodyPr>
          <a:lstStyle/>
          <a:p>
            <a:pPr marL="69824" indent="-69824" defTabSz="913874">
              <a:spcAft>
                <a:spcPts val="1176"/>
              </a:spcAft>
              <a:defRPr/>
            </a:pPr>
            <a:endParaRPr lang="en-US" sz="1568" kern="0" dirty="0">
              <a:solidFill>
                <a:srgbClr val="008272"/>
              </a:solidFill>
              <a:latin typeface="Segoe UI"/>
              <a:cs typeface="Segoe UI Semibold" panose="020B0702040204020203" pitchFamily="34" charset="0"/>
            </a:endParaRPr>
          </a:p>
        </p:txBody>
      </p:sp>
      <p:pic>
        <p:nvPicPr>
          <p:cNvPr id="42" name="Picture 2" descr="Image result for swarovski logo">
            <a:extLst>
              <a:ext uri="{FF2B5EF4-FFF2-40B4-BE49-F238E27FC236}">
                <a16:creationId xmlns:a16="http://schemas.microsoft.com/office/drawing/2014/main" id="{0F917480-7968-41B1-BB95-A34B0C4B5B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288" b="23421"/>
          <a:stretch/>
        </p:blipFill>
        <p:spPr bwMode="auto">
          <a:xfrm>
            <a:off x="171214" y="5726414"/>
            <a:ext cx="2127205" cy="834260"/>
          </a:xfrm>
          <a:prstGeom prst="rect">
            <a:avLst/>
          </a:prstGeom>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DA3E6E-5A44-43C0-9E2C-5182867D34C4}"/>
              </a:ext>
            </a:extLst>
          </p:cNvPr>
          <p:cNvCxnSpPr>
            <a:cxnSpLocks/>
          </p:cNvCxnSpPr>
          <p:nvPr/>
        </p:nvCxnSpPr>
        <p:spPr>
          <a:xfrm flipV="1">
            <a:off x="5802886" y="2915993"/>
            <a:ext cx="6144444" cy="0"/>
          </a:xfrm>
          <a:prstGeom prst="line">
            <a:avLst/>
          </a:prstGeom>
          <a:ln>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pic>
        <p:nvPicPr>
          <p:cNvPr id="19" name="Picture Placeholder 18" descr="A clock hanging on the wall&#10;&#10;Description generated with high confidence">
            <a:extLst>
              <a:ext uri="{FF2B5EF4-FFF2-40B4-BE49-F238E27FC236}">
                <a16:creationId xmlns:a16="http://schemas.microsoft.com/office/drawing/2014/main" id="{2CD6B961-D0C4-4348-BD96-0682C4CA60B3}"/>
              </a:ext>
            </a:extLst>
          </p:cNvPr>
          <p:cNvPicPr>
            <a:picLocks noGrp="1" noChangeAspect="1"/>
          </p:cNvPicPr>
          <p:nvPr>
            <p:ph type="pic" sz="quarter" idx="20"/>
          </p:nvPr>
        </p:nvPicPr>
        <p:blipFill>
          <a:blip r:embed="rId4"/>
          <a:srcRect t="32768" b="32768"/>
          <a:stretch>
            <a:fillRect/>
          </a:stretch>
        </p:blipFill>
        <p:spPr/>
      </p:pic>
      <p:sp>
        <p:nvSpPr>
          <p:cNvPr id="10" name="Text Placeholder 9">
            <a:extLst>
              <a:ext uri="{FF2B5EF4-FFF2-40B4-BE49-F238E27FC236}">
                <a16:creationId xmlns:a16="http://schemas.microsoft.com/office/drawing/2014/main" id="{1C6CBAD1-97CA-436C-90F3-5F917749CF01}"/>
              </a:ext>
            </a:extLst>
          </p:cNvPr>
          <p:cNvSpPr>
            <a:spLocks noGrp="1"/>
          </p:cNvSpPr>
          <p:nvPr>
            <p:ph type="body" sz="quarter" idx="39"/>
          </p:nvPr>
        </p:nvSpPr>
        <p:spPr>
          <a:xfrm>
            <a:off x="269877" y="3304627"/>
            <a:ext cx="3532852" cy="1400010"/>
          </a:xfrm>
        </p:spPr>
        <p:txBody>
          <a:bodyPr/>
          <a:lstStyle/>
          <a:p>
            <a:pPr lvl="0"/>
            <a:r>
              <a:rPr lang="en-US" dirty="0"/>
              <a:t>“We will be putting all information into one source and make it easily accessible. This enables us to be one step ahead – acting instead of reacting, no matter where we are.”</a:t>
            </a:r>
          </a:p>
          <a:p>
            <a:pPr lvl="3"/>
            <a:r>
              <a:rPr lang="en-US" dirty="0"/>
              <a:t>Christian Doose</a:t>
            </a:r>
          </a:p>
          <a:p>
            <a:pPr lvl="3"/>
            <a:r>
              <a:rPr lang="en-US" dirty="0"/>
              <a:t>EVP Sales, Swarovski Professional</a:t>
            </a:r>
          </a:p>
        </p:txBody>
      </p:sp>
      <p:sp>
        <p:nvSpPr>
          <p:cNvPr id="6" name="Text Placeholder 5">
            <a:extLst>
              <a:ext uri="{FF2B5EF4-FFF2-40B4-BE49-F238E27FC236}">
                <a16:creationId xmlns:a16="http://schemas.microsoft.com/office/drawing/2014/main" id="{D3842853-5A44-4C23-8040-30FE1DF6D8B9}"/>
              </a:ext>
            </a:extLst>
          </p:cNvPr>
          <p:cNvSpPr>
            <a:spLocks noGrp="1"/>
          </p:cNvSpPr>
          <p:nvPr>
            <p:ph type="body" sz="quarter" idx="42"/>
          </p:nvPr>
        </p:nvSpPr>
        <p:spPr>
          <a:xfrm>
            <a:off x="4003342" y="3344480"/>
            <a:ext cx="8006095" cy="2036653"/>
          </a:xfrm>
        </p:spPr>
        <p:txBody>
          <a:bodyPr/>
          <a:lstStyle/>
          <a:p>
            <a:pPr lvl="2"/>
            <a:r>
              <a:rPr lang="en-US" dirty="0">
                <a:latin typeface="+mn-lt"/>
              </a:rPr>
              <a:t>Deployed Microsoft Dynamics 365 to connect global sales teams across channels and regions</a:t>
            </a:r>
          </a:p>
          <a:p>
            <a:pPr lvl="2"/>
            <a:r>
              <a:rPr lang="en-US" dirty="0">
                <a:latin typeface="+mn-lt"/>
              </a:rPr>
              <a:t>Create a single platform for sales, marketing, and leadership to get a unified view of customers</a:t>
            </a:r>
          </a:p>
          <a:p>
            <a:pPr lvl="2"/>
            <a:r>
              <a:rPr lang="en-US" dirty="0">
                <a:latin typeface="+mn-lt"/>
              </a:rPr>
              <a:t>Chose Dynamics 365 for superior usability, mobility, and integration</a:t>
            </a:r>
          </a:p>
          <a:p>
            <a:pPr lvl="2"/>
            <a:endParaRPr lang="en-US" dirty="0">
              <a:latin typeface="+mn-lt"/>
            </a:endParaRPr>
          </a:p>
        </p:txBody>
      </p:sp>
    </p:spTree>
    <p:extLst>
      <p:ext uri="{BB962C8B-B14F-4D97-AF65-F5344CB8AC3E}">
        <p14:creationId xmlns:p14="http://schemas.microsoft.com/office/powerpoint/2010/main" val="90730281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descr="A picture containing wall, indoor, person&#10;&#10;Description generated with very high confidence">
            <a:extLst>
              <a:ext uri="{FF2B5EF4-FFF2-40B4-BE49-F238E27FC236}">
                <a16:creationId xmlns:a16="http://schemas.microsoft.com/office/drawing/2014/main" id="{D7A49395-72BB-457B-AEC9-C2B62296ABD4}"/>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l="99" r="99"/>
          <a:stretch/>
        </p:blipFill>
        <p:spPr/>
      </p:pic>
      <p:sp>
        <p:nvSpPr>
          <p:cNvPr id="29" name="Text Placeholder 28">
            <a:extLst>
              <a:ext uri="{FF2B5EF4-FFF2-40B4-BE49-F238E27FC236}">
                <a16:creationId xmlns:a16="http://schemas.microsoft.com/office/drawing/2014/main" id="{07A069A1-4778-4433-BD17-31F00AB0EA44}"/>
              </a:ext>
            </a:extLst>
          </p:cNvPr>
          <p:cNvSpPr>
            <a:spLocks noGrp="1"/>
          </p:cNvSpPr>
          <p:nvPr>
            <p:ph type="body" sz="quarter" idx="39"/>
          </p:nvPr>
        </p:nvSpPr>
        <p:spPr>
          <a:xfrm>
            <a:off x="269877" y="4512944"/>
            <a:ext cx="3532852" cy="933525"/>
          </a:xfrm>
        </p:spPr>
        <p:txBody>
          <a:bodyPr/>
          <a:lstStyle/>
          <a:p>
            <a:pPr lvl="3"/>
            <a:r>
              <a:rPr lang="en-US" dirty="0"/>
              <a:t>“If I get an email from a customer inquiring about an order, I just click on the Dynamics 365 add-in within Outlook. It pulls up all of the linked documents within the email message, so I don’t have to go to another app to find the information.”</a:t>
            </a:r>
          </a:p>
          <a:p>
            <a:pPr lvl="4"/>
            <a:r>
              <a:rPr lang="en-US" dirty="0"/>
              <a:t>Christopher Gates, Business Operations Manager</a:t>
            </a:r>
          </a:p>
        </p:txBody>
      </p:sp>
      <p:sp>
        <p:nvSpPr>
          <p:cNvPr id="19" name="Text Placeholder 18">
            <a:extLst>
              <a:ext uri="{FF2B5EF4-FFF2-40B4-BE49-F238E27FC236}">
                <a16:creationId xmlns:a16="http://schemas.microsoft.com/office/drawing/2014/main" id="{8D511302-698E-4A57-98D6-C2E24A6E0602}"/>
              </a:ext>
            </a:extLst>
          </p:cNvPr>
          <p:cNvSpPr>
            <a:spLocks noGrp="1"/>
          </p:cNvSpPr>
          <p:nvPr>
            <p:ph type="body" sz="quarter" idx="41"/>
          </p:nvPr>
        </p:nvSpPr>
        <p:spPr>
          <a:xfrm>
            <a:off x="269541" y="3344467"/>
            <a:ext cx="3532852" cy="999504"/>
          </a:xfrm>
        </p:spPr>
        <p:txBody>
          <a:bodyPr/>
          <a:lstStyle/>
          <a:p>
            <a:pPr lvl="2"/>
            <a:r>
              <a:rPr lang="en-US" dirty="0"/>
              <a:t>A comprehensive solution for business growth and better customer service</a:t>
            </a:r>
            <a:endParaRPr lang="en-IN" dirty="0"/>
          </a:p>
        </p:txBody>
      </p:sp>
      <p:sp>
        <p:nvSpPr>
          <p:cNvPr id="40" name="Text Placeholder 39">
            <a:extLst>
              <a:ext uri="{FF2B5EF4-FFF2-40B4-BE49-F238E27FC236}">
                <a16:creationId xmlns:a16="http://schemas.microsoft.com/office/drawing/2014/main" id="{FF21590A-F416-4250-BE0E-FB243980D46C}"/>
              </a:ext>
            </a:extLst>
          </p:cNvPr>
          <p:cNvSpPr>
            <a:spLocks noGrp="1"/>
          </p:cNvSpPr>
          <p:nvPr>
            <p:ph type="body" sz="quarter" idx="42"/>
          </p:nvPr>
        </p:nvSpPr>
        <p:spPr>
          <a:xfrm>
            <a:off x="4003342" y="3344480"/>
            <a:ext cx="8006095" cy="1689668"/>
          </a:xfrm>
        </p:spPr>
        <p:txBody>
          <a:bodyPr/>
          <a:lstStyle/>
          <a:p>
            <a:pPr lvl="2"/>
            <a:r>
              <a:rPr lang="en-US" dirty="0">
                <a:latin typeface="+mn-lt"/>
              </a:rPr>
              <a:t>Process over 500 orders a day helping scale the customer service operations</a:t>
            </a:r>
          </a:p>
          <a:p>
            <a:pPr lvl="2"/>
            <a:r>
              <a:rPr lang="en-US" dirty="0">
                <a:latin typeface="+mn-lt"/>
              </a:rPr>
              <a:t>Faster response to customers and ability to expand business with confidence by automating financial and operational workflows</a:t>
            </a:r>
          </a:p>
          <a:p>
            <a:pPr lvl="2"/>
            <a:r>
              <a:rPr lang="en-US" dirty="0">
                <a:latin typeface="+mn-lt"/>
              </a:rPr>
              <a:t>A single solution to manage everything from processing customer orders and making quotes to creating purchase orders and invoices</a:t>
            </a:r>
          </a:p>
        </p:txBody>
      </p:sp>
      <p:pic>
        <p:nvPicPr>
          <p:cNvPr id="72" name="Picture 71">
            <a:extLst>
              <a:ext uri="{FF2B5EF4-FFF2-40B4-BE49-F238E27FC236}">
                <a16:creationId xmlns:a16="http://schemas.microsoft.com/office/drawing/2014/main" id="{6C04562E-6A44-4603-B029-1AC481E36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09" y="5875205"/>
            <a:ext cx="2106457" cy="643542"/>
          </a:xfrm>
          <a:prstGeom prst="rect">
            <a:avLst/>
          </a:prstGeom>
        </p:spPr>
      </p:pic>
    </p:spTree>
    <p:extLst>
      <p:ext uri="{BB962C8B-B14F-4D97-AF65-F5344CB8AC3E}">
        <p14:creationId xmlns:p14="http://schemas.microsoft.com/office/powerpoint/2010/main" val="2731072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43EB3103-8A99-4357-9296-8E9E32D4A24B}"/>
              </a:ext>
            </a:extLst>
          </p:cNvPr>
          <p:cNvSpPr/>
          <p:nvPr/>
        </p:nvSpPr>
        <p:spPr bwMode="auto">
          <a:xfrm rot="2729647">
            <a:off x="111044" y="1936913"/>
            <a:ext cx="3523596" cy="3521226"/>
          </a:xfrm>
          <a:custGeom>
            <a:avLst/>
            <a:gdLst>
              <a:gd name="connsiteX0" fmla="*/ 0 w 3594251"/>
              <a:gd name="connsiteY0" fmla="*/ 0 h 3591834"/>
              <a:gd name="connsiteX1" fmla="*/ 3594251 w 3594251"/>
              <a:gd name="connsiteY1" fmla="*/ 0 h 3591834"/>
              <a:gd name="connsiteX2" fmla="*/ 3594251 w 3594251"/>
              <a:gd name="connsiteY2" fmla="*/ 3591834 h 3591834"/>
              <a:gd name="connsiteX3" fmla="*/ 898975 w 3594251"/>
              <a:gd name="connsiteY3" fmla="*/ 3591834 h 3591834"/>
              <a:gd name="connsiteX4" fmla="*/ 0 w 3594251"/>
              <a:gd name="connsiteY4" fmla="*/ 2708233 h 3591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251" h="3591834">
                <a:moveTo>
                  <a:pt x="0" y="0"/>
                </a:moveTo>
                <a:lnTo>
                  <a:pt x="3594251" y="0"/>
                </a:lnTo>
                <a:lnTo>
                  <a:pt x="3594251" y="3591834"/>
                </a:lnTo>
                <a:lnTo>
                  <a:pt x="898975" y="3591834"/>
                </a:lnTo>
                <a:lnTo>
                  <a:pt x="0" y="2708233"/>
                </a:lnTo>
                <a:close/>
              </a:path>
            </a:pathLst>
          </a:custGeom>
          <a:solidFill>
            <a:schemeClr val="bg1"/>
          </a:solidFill>
          <a:ln>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 name="Rectangle 6">
            <a:extLst>
              <a:ext uri="{FF2B5EF4-FFF2-40B4-BE49-F238E27FC236}">
                <a16:creationId xmlns:a16="http://schemas.microsoft.com/office/drawing/2014/main" id="{D3D970F8-F24C-45FB-A2EB-479288ECDEA9}"/>
              </a:ext>
            </a:extLst>
          </p:cNvPr>
          <p:cNvSpPr/>
          <p:nvPr/>
        </p:nvSpPr>
        <p:spPr bwMode="auto">
          <a:xfrm rot="2729647">
            <a:off x="4334201" y="1936913"/>
            <a:ext cx="3523596" cy="3521226"/>
          </a:xfrm>
          <a:prstGeom prst="rect">
            <a:avLst/>
          </a:prstGeom>
          <a:solidFill>
            <a:schemeClr val="bg1"/>
          </a:solidFill>
          <a:ln>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dirty="0">
              <a:gradFill>
                <a:gsLst>
                  <a:gs pos="0">
                    <a:srgbClr val="FFFFFF"/>
                  </a:gs>
                  <a:gs pos="100000">
                    <a:srgbClr val="FFFFFF"/>
                  </a:gs>
                </a:gsLst>
                <a:lin ang="5400000" scaled="0"/>
              </a:gradFill>
              <a:latin typeface="Segoe UI Semilight"/>
              <a:cs typeface="Segoe UI" pitchFamily="34" charset="0"/>
            </a:endParaRPr>
          </a:p>
        </p:txBody>
      </p:sp>
      <p:sp>
        <p:nvSpPr>
          <p:cNvPr id="32" name="Freeform: Shape 31">
            <a:extLst>
              <a:ext uri="{FF2B5EF4-FFF2-40B4-BE49-F238E27FC236}">
                <a16:creationId xmlns:a16="http://schemas.microsoft.com/office/drawing/2014/main" id="{6A55D1F6-457F-4877-9A55-F0730855037E}"/>
              </a:ext>
            </a:extLst>
          </p:cNvPr>
          <p:cNvSpPr/>
          <p:nvPr/>
        </p:nvSpPr>
        <p:spPr bwMode="auto">
          <a:xfrm rot="2729647">
            <a:off x="8557358" y="1936913"/>
            <a:ext cx="3523596" cy="3521226"/>
          </a:xfrm>
          <a:custGeom>
            <a:avLst/>
            <a:gdLst>
              <a:gd name="connsiteX0" fmla="*/ 0 w 3594251"/>
              <a:gd name="connsiteY0" fmla="*/ 0 h 3591834"/>
              <a:gd name="connsiteX1" fmla="*/ 2695275 w 3594251"/>
              <a:gd name="connsiteY1" fmla="*/ 0 h 3591834"/>
              <a:gd name="connsiteX2" fmla="*/ 3594251 w 3594251"/>
              <a:gd name="connsiteY2" fmla="*/ 883603 h 3591834"/>
              <a:gd name="connsiteX3" fmla="*/ 3594251 w 3594251"/>
              <a:gd name="connsiteY3" fmla="*/ 3591834 h 3591834"/>
              <a:gd name="connsiteX4" fmla="*/ 0 w 3594251"/>
              <a:gd name="connsiteY4" fmla="*/ 3591834 h 3591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251" h="3591834">
                <a:moveTo>
                  <a:pt x="0" y="0"/>
                </a:moveTo>
                <a:lnTo>
                  <a:pt x="2695275" y="0"/>
                </a:lnTo>
                <a:lnTo>
                  <a:pt x="3594251" y="883603"/>
                </a:lnTo>
                <a:lnTo>
                  <a:pt x="3594251" y="3591834"/>
                </a:lnTo>
                <a:lnTo>
                  <a:pt x="0" y="3591834"/>
                </a:lnTo>
                <a:close/>
              </a:path>
            </a:pathLst>
          </a:custGeom>
          <a:solidFill>
            <a:schemeClr val="bg1"/>
          </a:solidFill>
          <a:ln>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dirty="0">
              <a:gradFill>
                <a:gsLst>
                  <a:gs pos="0">
                    <a:srgbClr val="FFFFFF"/>
                  </a:gs>
                  <a:gs pos="100000">
                    <a:srgbClr val="FFFFFF"/>
                  </a:gs>
                </a:gsLst>
                <a:lin ang="5400000" scaled="0"/>
              </a:gradFill>
              <a:latin typeface="Segoe UI Semilight"/>
              <a:cs typeface="Segoe UI" pitchFamily="34" charset="0"/>
            </a:endParaRPr>
          </a:p>
        </p:txBody>
      </p:sp>
      <p:sp>
        <p:nvSpPr>
          <p:cNvPr id="35" name="Freeform: Shape 34">
            <a:extLst>
              <a:ext uri="{FF2B5EF4-FFF2-40B4-BE49-F238E27FC236}">
                <a16:creationId xmlns:a16="http://schemas.microsoft.com/office/drawing/2014/main" id="{19224AA0-E85A-4109-BD8E-B32312D4756A}"/>
              </a:ext>
            </a:extLst>
          </p:cNvPr>
          <p:cNvSpPr/>
          <p:nvPr/>
        </p:nvSpPr>
        <p:spPr bwMode="auto">
          <a:xfrm rot="2729647">
            <a:off x="357088" y="2182792"/>
            <a:ext cx="3031506" cy="3029469"/>
          </a:xfrm>
          <a:custGeom>
            <a:avLst/>
            <a:gdLst>
              <a:gd name="connsiteX0" fmla="*/ 0 w 3092294"/>
              <a:gd name="connsiteY0" fmla="*/ 0 h 3090216"/>
              <a:gd name="connsiteX1" fmla="*/ 3092294 w 3092294"/>
              <a:gd name="connsiteY1" fmla="*/ 0 h 3090216"/>
              <a:gd name="connsiteX2" fmla="*/ 3092294 w 3092294"/>
              <a:gd name="connsiteY2" fmla="*/ 3090216 h 3090216"/>
              <a:gd name="connsiteX3" fmla="*/ 392824 w 3092294"/>
              <a:gd name="connsiteY3" fmla="*/ 3090216 h 3090216"/>
              <a:gd name="connsiteX4" fmla="*/ 0 w 3092294"/>
              <a:gd name="connsiteY4" fmla="*/ 2704110 h 309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294" h="3090216">
                <a:moveTo>
                  <a:pt x="0" y="0"/>
                </a:moveTo>
                <a:lnTo>
                  <a:pt x="3092294" y="0"/>
                </a:lnTo>
                <a:lnTo>
                  <a:pt x="3092294" y="3090216"/>
                </a:lnTo>
                <a:lnTo>
                  <a:pt x="392824" y="3090216"/>
                </a:lnTo>
                <a:lnTo>
                  <a:pt x="0" y="2704110"/>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 name="Rectangle 9">
            <a:extLst>
              <a:ext uri="{FF2B5EF4-FFF2-40B4-BE49-F238E27FC236}">
                <a16:creationId xmlns:a16="http://schemas.microsoft.com/office/drawing/2014/main" id="{F4778568-44FB-4DF4-9C11-42BEE61FE8DE}"/>
              </a:ext>
            </a:extLst>
          </p:cNvPr>
          <p:cNvSpPr/>
          <p:nvPr/>
        </p:nvSpPr>
        <p:spPr bwMode="auto">
          <a:xfrm rot="2729647">
            <a:off x="4580245" y="2182791"/>
            <a:ext cx="3031506" cy="302946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1" name="Freeform: Shape 30">
            <a:extLst>
              <a:ext uri="{FF2B5EF4-FFF2-40B4-BE49-F238E27FC236}">
                <a16:creationId xmlns:a16="http://schemas.microsoft.com/office/drawing/2014/main" id="{19C92A7E-9E61-4C39-B022-4D4D2AB0FEAF}"/>
              </a:ext>
            </a:extLst>
          </p:cNvPr>
          <p:cNvSpPr/>
          <p:nvPr/>
        </p:nvSpPr>
        <p:spPr bwMode="auto">
          <a:xfrm rot="2729647">
            <a:off x="8803402" y="2182791"/>
            <a:ext cx="3031506" cy="3029469"/>
          </a:xfrm>
          <a:custGeom>
            <a:avLst/>
            <a:gdLst>
              <a:gd name="connsiteX0" fmla="*/ 0 w 3092294"/>
              <a:gd name="connsiteY0" fmla="*/ 0 h 3090216"/>
              <a:gd name="connsiteX1" fmla="*/ 2699470 w 3092294"/>
              <a:gd name="connsiteY1" fmla="*/ 0 h 3090216"/>
              <a:gd name="connsiteX2" fmla="*/ 3092294 w 3092294"/>
              <a:gd name="connsiteY2" fmla="*/ 386106 h 3090216"/>
              <a:gd name="connsiteX3" fmla="*/ 3092294 w 3092294"/>
              <a:gd name="connsiteY3" fmla="*/ 3090216 h 3090216"/>
              <a:gd name="connsiteX4" fmla="*/ 0 w 3092294"/>
              <a:gd name="connsiteY4" fmla="*/ 3090216 h 309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294" h="3090216">
                <a:moveTo>
                  <a:pt x="0" y="0"/>
                </a:moveTo>
                <a:lnTo>
                  <a:pt x="2699470" y="0"/>
                </a:lnTo>
                <a:lnTo>
                  <a:pt x="3092294" y="386106"/>
                </a:lnTo>
                <a:lnTo>
                  <a:pt x="3092294" y="3090216"/>
                </a:lnTo>
                <a:lnTo>
                  <a:pt x="0" y="3090216"/>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 name="TextBox 11">
            <a:extLst>
              <a:ext uri="{FF2B5EF4-FFF2-40B4-BE49-F238E27FC236}">
                <a16:creationId xmlns:a16="http://schemas.microsoft.com/office/drawing/2014/main" id="{EEA5EE3D-ECED-4A6E-8D7A-D50311AAEF86}"/>
              </a:ext>
            </a:extLst>
          </p:cNvPr>
          <p:cNvSpPr txBox="1"/>
          <p:nvPr/>
        </p:nvSpPr>
        <p:spPr>
          <a:xfrm>
            <a:off x="386533" y="3091127"/>
            <a:ext cx="3064066" cy="1375872"/>
          </a:xfrm>
          <a:prstGeom prst="rect">
            <a:avLst/>
          </a:prstGeom>
          <a:noFill/>
        </p:spPr>
        <p:txBody>
          <a:bodyPr wrap="square" lIns="179285" tIns="143428" rIns="179285" bIns="143428" rtlCol="0">
            <a:spAutoFit/>
          </a:bodyPr>
          <a:lstStyle/>
          <a:p>
            <a:pPr algn="ctr" defTabSz="913213" fontAlgn="base">
              <a:spcBef>
                <a:spcPct val="0"/>
              </a:spcBef>
              <a:spcAft>
                <a:spcPct val="0"/>
              </a:spcAft>
              <a:defRPr/>
            </a:pPr>
            <a:r>
              <a:rPr lang="en-US" sz="1765" kern="0" spc="49" dirty="0">
                <a:solidFill>
                  <a:srgbClr val="353535"/>
                </a:solidFill>
                <a:latin typeface="Segoe UI"/>
                <a:cs typeface="Segoe UI" panose="020B0502040204020203" pitchFamily="34" charset="0"/>
                <a:hlinkClick r:id="rId3"/>
              </a:rPr>
              <a:t>Watch</a:t>
            </a:r>
            <a:r>
              <a:rPr lang="en-US" sz="1765" kern="0" spc="49" dirty="0">
                <a:solidFill>
                  <a:srgbClr val="353535"/>
                </a:solidFill>
                <a:latin typeface="Segoe UI"/>
                <a:cs typeface="Segoe UI" panose="020B0502040204020203" pitchFamily="34" charset="0"/>
              </a:rPr>
              <a:t> how customers are modernizing sales productivity with Dynamics 365</a:t>
            </a:r>
          </a:p>
        </p:txBody>
      </p:sp>
      <p:sp>
        <p:nvSpPr>
          <p:cNvPr id="13" name="TextBox 12">
            <a:extLst>
              <a:ext uri="{FF2B5EF4-FFF2-40B4-BE49-F238E27FC236}">
                <a16:creationId xmlns:a16="http://schemas.microsoft.com/office/drawing/2014/main" id="{2AC75478-8300-4CB0-8889-55DCECA416D5}"/>
              </a:ext>
            </a:extLst>
          </p:cNvPr>
          <p:cNvSpPr txBox="1"/>
          <p:nvPr/>
        </p:nvSpPr>
        <p:spPr>
          <a:xfrm>
            <a:off x="4609690" y="3091127"/>
            <a:ext cx="3048623" cy="1104318"/>
          </a:xfrm>
          <a:prstGeom prst="rect">
            <a:avLst/>
          </a:prstGeom>
          <a:noFill/>
        </p:spPr>
        <p:txBody>
          <a:bodyPr wrap="square" lIns="179285" tIns="143428" rIns="179285" bIns="143428" rtlCol="0">
            <a:spAutoFit/>
          </a:bodyPr>
          <a:lstStyle/>
          <a:p>
            <a:pPr algn="ctr" defTabSz="914102" fontAlgn="base">
              <a:spcBef>
                <a:spcPct val="0"/>
              </a:spcBef>
              <a:spcAft>
                <a:spcPct val="0"/>
              </a:spcAft>
              <a:defRPr/>
            </a:pPr>
            <a:r>
              <a:rPr lang="en-US" sz="1765" kern="0" spc="49" dirty="0">
                <a:solidFill>
                  <a:srgbClr val="353535"/>
                </a:solidFill>
                <a:latin typeface="Segoe UI"/>
                <a:cs typeface="Segoe UI" panose="020B0502040204020203" pitchFamily="34" charset="0"/>
              </a:rPr>
              <a:t>Dive in and learn more about the latest capabilities </a:t>
            </a:r>
            <a:r>
              <a:rPr lang="en-US" sz="1765" kern="0" spc="49" dirty="0">
                <a:solidFill>
                  <a:srgbClr val="353535"/>
                </a:solidFill>
                <a:latin typeface="Segoe UI"/>
                <a:cs typeface="Segoe UI" panose="020B0502040204020203" pitchFamily="34" charset="0"/>
                <a:hlinkClick r:id="rId4"/>
              </a:rPr>
              <a:t>here</a:t>
            </a:r>
            <a:endParaRPr lang="en-US" sz="1765" kern="0" spc="49" dirty="0">
              <a:solidFill>
                <a:srgbClr val="353535"/>
              </a:solidFill>
              <a:latin typeface="Segoe UI"/>
              <a:cs typeface="Segoe UI" panose="020B0502040204020203" pitchFamily="34" charset="0"/>
            </a:endParaRPr>
          </a:p>
        </p:txBody>
      </p:sp>
      <p:sp>
        <p:nvSpPr>
          <p:cNvPr id="14" name="TextBox 13">
            <a:extLst>
              <a:ext uri="{FF2B5EF4-FFF2-40B4-BE49-F238E27FC236}">
                <a16:creationId xmlns:a16="http://schemas.microsoft.com/office/drawing/2014/main" id="{457155F7-79F5-428C-8175-F87AD1FB5FB3}"/>
              </a:ext>
            </a:extLst>
          </p:cNvPr>
          <p:cNvSpPr txBox="1"/>
          <p:nvPr/>
        </p:nvSpPr>
        <p:spPr>
          <a:xfrm>
            <a:off x="8658822" y="3091127"/>
            <a:ext cx="3235399" cy="1104318"/>
          </a:xfrm>
          <a:prstGeom prst="rect">
            <a:avLst/>
          </a:prstGeom>
          <a:noFill/>
        </p:spPr>
        <p:txBody>
          <a:bodyPr wrap="square" lIns="179285" tIns="143428" rIns="179285" bIns="143428" rtlCol="0">
            <a:spAutoFit/>
          </a:bodyPr>
          <a:lstStyle/>
          <a:p>
            <a:pPr algn="ctr" defTabSz="914102" fontAlgn="base">
              <a:spcBef>
                <a:spcPct val="0"/>
              </a:spcBef>
              <a:spcAft>
                <a:spcPct val="0"/>
              </a:spcAft>
              <a:defRPr/>
            </a:pPr>
            <a:r>
              <a:rPr lang="en-US" sz="1765" kern="0" spc="49" dirty="0">
                <a:solidFill>
                  <a:srgbClr val="353535"/>
                </a:solidFill>
                <a:latin typeface="Segoe UI"/>
                <a:cs typeface="Segoe UI" panose="020B0502040204020203" pitchFamily="34" charset="0"/>
              </a:rPr>
              <a:t>Get started with affordable and predictable </a:t>
            </a:r>
            <a:br>
              <a:rPr lang="en-US" sz="1765" kern="0" spc="49" dirty="0">
                <a:solidFill>
                  <a:srgbClr val="353535"/>
                </a:solidFill>
                <a:latin typeface="Segoe UI"/>
                <a:cs typeface="Segoe UI" panose="020B0502040204020203" pitchFamily="34" charset="0"/>
              </a:rPr>
            </a:br>
            <a:r>
              <a:rPr lang="en-US" sz="1765" kern="0" spc="49" dirty="0">
                <a:solidFill>
                  <a:srgbClr val="353535"/>
                </a:solidFill>
                <a:latin typeface="Segoe UI"/>
                <a:cs typeface="Segoe UI" panose="020B0502040204020203" pitchFamily="34" charset="0"/>
                <a:hlinkClick r:id="rId5"/>
              </a:rPr>
              <a:t>packaged services</a:t>
            </a:r>
            <a:endParaRPr lang="en-US" sz="1765" kern="0" spc="49" dirty="0">
              <a:solidFill>
                <a:srgbClr val="353535"/>
              </a:solidFill>
              <a:latin typeface="Segoe UI"/>
              <a:cs typeface="Segoe UI" panose="020B0502040204020203" pitchFamily="34" charset="0"/>
            </a:endParaRPr>
          </a:p>
        </p:txBody>
      </p:sp>
      <p:grpSp>
        <p:nvGrpSpPr>
          <p:cNvPr id="44" name="Group 43">
            <a:extLst>
              <a:ext uri="{FF2B5EF4-FFF2-40B4-BE49-F238E27FC236}">
                <a16:creationId xmlns:a16="http://schemas.microsoft.com/office/drawing/2014/main" id="{C5B2A543-F8BF-4E5F-AFBB-9022AC0E2D2C}"/>
              </a:ext>
            </a:extLst>
          </p:cNvPr>
          <p:cNvGrpSpPr/>
          <p:nvPr/>
        </p:nvGrpSpPr>
        <p:grpSpPr>
          <a:xfrm>
            <a:off x="10112034" y="4845182"/>
            <a:ext cx="520403" cy="509088"/>
            <a:chOff x="13693136" y="5214817"/>
            <a:chExt cx="1539822" cy="1506341"/>
          </a:xfrm>
        </p:grpSpPr>
        <p:grpSp>
          <p:nvGrpSpPr>
            <p:cNvPr id="45" name="Group 44">
              <a:extLst>
                <a:ext uri="{FF2B5EF4-FFF2-40B4-BE49-F238E27FC236}">
                  <a16:creationId xmlns:a16="http://schemas.microsoft.com/office/drawing/2014/main" id="{DB8363E6-33AA-4608-BFC3-968189B858C8}"/>
                </a:ext>
              </a:extLst>
            </p:cNvPr>
            <p:cNvGrpSpPr/>
            <p:nvPr/>
          </p:nvGrpSpPr>
          <p:grpSpPr>
            <a:xfrm>
              <a:off x="13693136" y="5214817"/>
              <a:ext cx="1539822" cy="1506341"/>
              <a:chOff x="8800729" y="3349889"/>
              <a:chExt cx="262897" cy="257182"/>
            </a:xfrm>
          </p:grpSpPr>
          <p:sp>
            <p:nvSpPr>
              <p:cNvPr id="47" name="Freeform: Shape 46">
                <a:extLst>
                  <a:ext uri="{FF2B5EF4-FFF2-40B4-BE49-F238E27FC236}">
                    <a16:creationId xmlns:a16="http://schemas.microsoft.com/office/drawing/2014/main" id="{C9A3830A-2405-4229-A728-46508D2DC199}"/>
                  </a:ext>
                </a:extLst>
              </p:cNvPr>
              <p:cNvSpPr/>
              <p:nvPr/>
            </p:nvSpPr>
            <p:spPr>
              <a:xfrm>
                <a:off x="8800729" y="3349889"/>
                <a:ext cx="209550" cy="238125"/>
              </a:xfrm>
              <a:custGeom>
                <a:avLst/>
                <a:gdLst>
                  <a:gd name="connsiteX0" fmla="*/ 98795 w 209550"/>
                  <a:gd name="connsiteY0" fmla="*/ 238813 h 238125"/>
                  <a:gd name="connsiteX1" fmla="*/ 7355 w 209550"/>
                  <a:gd name="connsiteY1" fmla="*/ 238813 h 238125"/>
                  <a:gd name="connsiteX2" fmla="*/ 7355 w 209550"/>
                  <a:gd name="connsiteY2" fmla="*/ 7355 h 238125"/>
                  <a:gd name="connsiteX3" fmla="*/ 211190 w 209550"/>
                  <a:gd name="connsiteY3" fmla="*/ 7355 h 238125"/>
                  <a:gd name="connsiteX4" fmla="*/ 211190 w 209550"/>
                  <a:gd name="connsiteY4" fmla="*/ 79745 h 238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238125">
                    <a:moveTo>
                      <a:pt x="98795" y="238813"/>
                    </a:moveTo>
                    <a:lnTo>
                      <a:pt x="7355" y="238813"/>
                    </a:lnTo>
                    <a:lnTo>
                      <a:pt x="7355" y="7355"/>
                    </a:lnTo>
                    <a:lnTo>
                      <a:pt x="211190" y="7355"/>
                    </a:lnTo>
                    <a:lnTo>
                      <a:pt x="211190" y="79745"/>
                    </a:lnTo>
                  </a:path>
                </a:pathLst>
              </a:custGeom>
              <a:solidFill>
                <a:schemeClr val="accent2">
                  <a:lumMod val="75000"/>
                </a:schemeClr>
              </a:solidFill>
              <a:ln w="15875" cap="sq">
                <a:solidFill>
                  <a:srgbClr val="F2F2F2"/>
                </a:solidFill>
                <a:prstDash val="solid"/>
                <a:miter lim="800000"/>
                <a:headEnd/>
                <a:tailEnd/>
              </a:ln>
              <a:extLst/>
            </p:spPr>
            <p:txBody>
              <a:bodyPr vert="horz" wrap="square" lIns="89642" tIns="44821" rIns="89642" bIns="44821" numCol="1" anchor="t" anchorCtr="0" compatLnSpc="1">
                <a:prstTxWarp prst="textNoShape">
                  <a:avLst/>
                </a:prstTxWarp>
              </a:bodyPr>
              <a:lstStyle/>
              <a:p>
                <a:pPr defTabSz="914367">
                  <a:defRPr/>
                </a:pPr>
                <a:endParaRPr lang="en-US" sz="1765" dirty="0">
                  <a:solidFill>
                    <a:srgbClr val="353535"/>
                  </a:solidFill>
                  <a:latin typeface="Segoe UI Semilight"/>
                </a:endParaRPr>
              </a:p>
            </p:txBody>
          </p:sp>
          <p:sp>
            <p:nvSpPr>
              <p:cNvPr id="48" name="Freeform: Shape 47">
                <a:extLst>
                  <a:ext uri="{FF2B5EF4-FFF2-40B4-BE49-F238E27FC236}">
                    <a16:creationId xmlns:a16="http://schemas.microsoft.com/office/drawing/2014/main" id="{00873F88-D812-4F1F-970B-F813F6E81F8F}"/>
                  </a:ext>
                </a:extLst>
              </p:cNvPr>
              <p:cNvSpPr/>
              <p:nvPr/>
            </p:nvSpPr>
            <p:spPr>
              <a:xfrm>
                <a:off x="8825494" y="3382274"/>
                <a:ext cx="161925" cy="171450"/>
              </a:xfrm>
              <a:custGeom>
                <a:avLst/>
                <a:gdLst>
                  <a:gd name="connsiteX0" fmla="*/ 38788 w 161925"/>
                  <a:gd name="connsiteY0" fmla="*/ 7355 h 171450"/>
                  <a:gd name="connsiteX1" fmla="*/ 129275 w 161925"/>
                  <a:gd name="connsiteY1" fmla="*/ 7355 h 171450"/>
                  <a:gd name="connsiteX2" fmla="*/ 7355 w 161925"/>
                  <a:gd name="connsiteY2" fmla="*/ 34025 h 171450"/>
                  <a:gd name="connsiteX3" fmla="*/ 161660 w 161925"/>
                  <a:gd name="connsiteY3" fmla="*/ 34025 h 171450"/>
                  <a:gd name="connsiteX4" fmla="*/ 7355 w 161925"/>
                  <a:gd name="connsiteY4" fmla="*/ 61648 h 171450"/>
                  <a:gd name="connsiteX5" fmla="*/ 92128 w 161925"/>
                  <a:gd name="connsiteY5" fmla="*/ 61648 h 171450"/>
                  <a:gd name="connsiteX6" fmla="*/ 7355 w 161925"/>
                  <a:gd name="connsiteY6" fmla="*/ 88318 h 171450"/>
                  <a:gd name="connsiteX7" fmla="*/ 67363 w 161925"/>
                  <a:gd name="connsiteY7" fmla="*/ 88318 h 171450"/>
                  <a:gd name="connsiteX8" fmla="*/ 7355 w 161925"/>
                  <a:gd name="connsiteY8" fmla="*/ 115940 h 171450"/>
                  <a:gd name="connsiteX9" fmla="*/ 54980 w 161925"/>
                  <a:gd name="connsiteY9" fmla="*/ 115940 h 171450"/>
                  <a:gd name="connsiteX10" fmla="*/ 7355 w 161925"/>
                  <a:gd name="connsiteY10" fmla="*/ 142610 h 171450"/>
                  <a:gd name="connsiteX11" fmla="*/ 54980 w 161925"/>
                  <a:gd name="connsiteY11" fmla="*/ 142610 h 171450"/>
                  <a:gd name="connsiteX12" fmla="*/ 7355 w 161925"/>
                  <a:gd name="connsiteY12" fmla="*/ 169280 h 171450"/>
                  <a:gd name="connsiteX13" fmla="*/ 54028 w 161925"/>
                  <a:gd name="connsiteY13" fmla="*/ 16928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925" h="171450">
                    <a:moveTo>
                      <a:pt x="38788" y="7355"/>
                    </a:moveTo>
                    <a:lnTo>
                      <a:pt x="129275" y="7355"/>
                    </a:lnTo>
                    <a:moveTo>
                      <a:pt x="7355" y="34025"/>
                    </a:moveTo>
                    <a:lnTo>
                      <a:pt x="161660" y="34025"/>
                    </a:lnTo>
                    <a:moveTo>
                      <a:pt x="7355" y="61648"/>
                    </a:moveTo>
                    <a:lnTo>
                      <a:pt x="92128" y="61648"/>
                    </a:lnTo>
                    <a:moveTo>
                      <a:pt x="7355" y="88318"/>
                    </a:moveTo>
                    <a:lnTo>
                      <a:pt x="67363" y="88318"/>
                    </a:lnTo>
                    <a:moveTo>
                      <a:pt x="7355" y="115940"/>
                    </a:moveTo>
                    <a:lnTo>
                      <a:pt x="54980" y="115940"/>
                    </a:lnTo>
                    <a:moveTo>
                      <a:pt x="7355" y="142610"/>
                    </a:moveTo>
                    <a:lnTo>
                      <a:pt x="54980" y="142610"/>
                    </a:lnTo>
                    <a:moveTo>
                      <a:pt x="7355" y="169280"/>
                    </a:moveTo>
                    <a:lnTo>
                      <a:pt x="54028" y="169280"/>
                    </a:lnTo>
                  </a:path>
                </a:pathLst>
              </a:custGeom>
              <a:noFill/>
              <a:ln w="15875"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dirty="0">
                  <a:solidFill>
                    <a:srgbClr val="353535"/>
                  </a:solidFill>
                  <a:latin typeface="Segoe UI Semilight"/>
                </a:endParaRPr>
              </a:p>
            </p:txBody>
          </p:sp>
          <p:sp>
            <p:nvSpPr>
              <p:cNvPr id="49" name="Freeform: Shape 48">
                <a:extLst>
                  <a:ext uri="{FF2B5EF4-FFF2-40B4-BE49-F238E27FC236}">
                    <a16:creationId xmlns:a16="http://schemas.microsoft.com/office/drawing/2014/main" id="{F60CF9F2-FB11-4E3F-9632-B35E8E4136C0}"/>
                  </a:ext>
                </a:extLst>
              </p:cNvPr>
              <p:cNvSpPr/>
              <p:nvPr/>
            </p:nvSpPr>
            <p:spPr>
              <a:xfrm>
                <a:off x="8892176" y="3435621"/>
                <a:ext cx="171450" cy="171450"/>
              </a:xfrm>
              <a:custGeom>
                <a:avLst/>
                <a:gdLst>
                  <a:gd name="connsiteX0" fmla="*/ 169273 w 171450"/>
                  <a:gd name="connsiteY0" fmla="*/ 88311 h 171450"/>
                  <a:gd name="connsiteX1" fmla="*/ 88311 w 171450"/>
                  <a:gd name="connsiteY1" fmla="*/ 169273 h 171450"/>
                  <a:gd name="connsiteX2" fmla="*/ 7348 w 171450"/>
                  <a:gd name="connsiteY2" fmla="*/ 88311 h 171450"/>
                  <a:gd name="connsiteX3" fmla="*/ 88311 w 171450"/>
                  <a:gd name="connsiteY3" fmla="*/ 7348 h 171450"/>
                  <a:gd name="connsiteX4" fmla="*/ 169273 w 171450"/>
                  <a:gd name="connsiteY4" fmla="*/ 88311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69273" y="88311"/>
                    </a:moveTo>
                    <a:cubicBezTo>
                      <a:pt x="169273" y="133025"/>
                      <a:pt x="133025" y="169273"/>
                      <a:pt x="88311" y="169273"/>
                    </a:cubicBezTo>
                    <a:cubicBezTo>
                      <a:pt x="43596" y="169273"/>
                      <a:pt x="7348" y="133025"/>
                      <a:pt x="7348" y="88311"/>
                    </a:cubicBezTo>
                    <a:cubicBezTo>
                      <a:pt x="7348" y="43596"/>
                      <a:pt x="43596" y="7348"/>
                      <a:pt x="88311" y="7348"/>
                    </a:cubicBezTo>
                    <a:cubicBezTo>
                      <a:pt x="133025" y="7348"/>
                      <a:pt x="169273" y="43596"/>
                      <a:pt x="169273" y="88311"/>
                    </a:cubicBezTo>
                    <a:close/>
                  </a:path>
                </a:pathLst>
              </a:custGeom>
              <a:solidFill>
                <a:schemeClr val="accent2"/>
              </a:solidFill>
              <a:ln w="15875" cap="sq">
                <a:solidFill>
                  <a:srgbClr val="F2F2F2"/>
                </a:solidFill>
                <a:prstDash val="solid"/>
                <a:miter lim="800000"/>
                <a:headEnd/>
                <a:tailEnd/>
              </a:ln>
              <a:extLst/>
            </p:spPr>
            <p:txBody>
              <a:bodyPr vert="horz" wrap="square" lIns="89642" tIns="44821" rIns="89642" bIns="44821" numCol="1" anchor="t" anchorCtr="0" compatLnSpc="1">
                <a:prstTxWarp prst="textNoShape">
                  <a:avLst/>
                </a:prstTxWarp>
              </a:bodyPr>
              <a:lstStyle/>
              <a:p>
                <a:pPr defTabSz="914367">
                  <a:defRPr/>
                </a:pPr>
                <a:endParaRPr lang="en-US" sz="1765" dirty="0">
                  <a:solidFill>
                    <a:srgbClr val="353535"/>
                  </a:solidFill>
                  <a:latin typeface="Segoe UI Semilight"/>
                </a:endParaRPr>
              </a:p>
            </p:txBody>
          </p:sp>
        </p:grpSp>
        <p:sp>
          <p:nvSpPr>
            <p:cNvPr id="46" name="check" title="Icon of a checkmark">
              <a:extLst>
                <a:ext uri="{FF2B5EF4-FFF2-40B4-BE49-F238E27FC236}">
                  <a16:creationId xmlns:a16="http://schemas.microsoft.com/office/drawing/2014/main" id="{C6B8718F-1E62-42D5-988B-057DF5628A43}"/>
                </a:ext>
              </a:extLst>
            </p:cNvPr>
            <p:cNvSpPr>
              <a:spLocks noChangeAspect="1"/>
            </p:cNvSpPr>
            <p:nvPr/>
          </p:nvSpPr>
          <p:spPr bwMode="auto">
            <a:xfrm>
              <a:off x="14484490" y="6005730"/>
              <a:ext cx="604228" cy="426656"/>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5875" cap="sq">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dirty="0">
                <a:solidFill>
                  <a:srgbClr val="353535"/>
                </a:solidFill>
                <a:latin typeface="Segoe UI Semilight"/>
              </a:endParaRPr>
            </a:p>
          </p:txBody>
        </p:sp>
      </p:grpSp>
      <p:grpSp>
        <p:nvGrpSpPr>
          <p:cNvPr id="9" name="Group 8">
            <a:extLst>
              <a:ext uri="{FF2B5EF4-FFF2-40B4-BE49-F238E27FC236}">
                <a16:creationId xmlns:a16="http://schemas.microsoft.com/office/drawing/2014/main" id="{94FB3014-8BB2-4C61-803D-D14DDEF2FE49}"/>
              </a:ext>
            </a:extLst>
          </p:cNvPr>
          <p:cNvGrpSpPr/>
          <p:nvPr/>
        </p:nvGrpSpPr>
        <p:grpSpPr>
          <a:xfrm>
            <a:off x="1566617" y="4903949"/>
            <a:ext cx="553623" cy="391557"/>
            <a:chOff x="2053954" y="6859698"/>
            <a:chExt cx="767321" cy="542698"/>
          </a:xfrm>
        </p:grpSpPr>
        <p:sp>
          <p:nvSpPr>
            <p:cNvPr id="3" name="Rectangle 2">
              <a:extLst>
                <a:ext uri="{FF2B5EF4-FFF2-40B4-BE49-F238E27FC236}">
                  <a16:creationId xmlns:a16="http://schemas.microsoft.com/office/drawing/2014/main" id="{3855997C-8124-40BB-9929-599659DA5DF4}"/>
                </a:ext>
              </a:extLst>
            </p:cNvPr>
            <p:cNvSpPr/>
            <p:nvPr/>
          </p:nvSpPr>
          <p:spPr bwMode="auto">
            <a:xfrm>
              <a:off x="2053954" y="6859698"/>
              <a:ext cx="767321" cy="54242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 name="Oval 3">
              <a:extLst>
                <a:ext uri="{FF2B5EF4-FFF2-40B4-BE49-F238E27FC236}">
                  <a16:creationId xmlns:a16="http://schemas.microsoft.com/office/drawing/2014/main" id="{ECB6BAEF-1288-41A8-85C0-4C731454D549}"/>
                </a:ext>
              </a:extLst>
            </p:cNvPr>
            <p:cNvSpPr/>
            <p:nvPr/>
          </p:nvSpPr>
          <p:spPr bwMode="auto">
            <a:xfrm>
              <a:off x="2271160" y="6936208"/>
              <a:ext cx="373006" cy="37300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 name="Isosceles Triangle 4">
              <a:extLst>
                <a:ext uri="{FF2B5EF4-FFF2-40B4-BE49-F238E27FC236}">
                  <a16:creationId xmlns:a16="http://schemas.microsoft.com/office/drawing/2014/main" id="{308E3D29-0780-4928-84AE-8125AB01327F}"/>
                </a:ext>
              </a:extLst>
            </p:cNvPr>
            <p:cNvSpPr/>
            <p:nvPr/>
          </p:nvSpPr>
          <p:spPr bwMode="auto">
            <a:xfrm rot="5400000">
              <a:off x="2372092" y="7052034"/>
              <a:ext cx="206799" cy="141354"/>
            </a:xfrm>
            <a:prstGeom prst="triangl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8" name="Straight Connector 7">
              <a:extLst>
                <a:ext uri="{FF2B5EF4-FFF2-40B4-BE49-F238E27FC236}">
                  <a16:creationId xmlns:a16="http://schemas.microsoft.com/office/drawing/2014/main" id="{52A14505-8E98-425D-9958-310186198E3B}"/>
                </a:ext>
              </a:extLst>
            </p:cNvPr>
            <p:cNvCxnSpPr/>
            <p:nvPr/>
          </p:nvCxnSpPr>
          <p:spPr>
            <a:xfrm>
              <a:off x="2140199" y="6867622"/>
              <a:ext cx="0" cy="534774"/>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79D2F17-D149-49C3-B01A-7D2DAFD7BD67}"/>
                </a:ext>
              </a:extLst>
            </p:cNvPr>
            <p:cNvCxnSpPr/>
            <p:nvPr/>
          </p:nvCxnSpPr>
          <p:spPr>
            <a:xfrm>
              <a:off x="2730697" y="6867622"/>
              <a:ext cx="0" cy="534774"/>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44AAC136-FA41-44DB-8D69-9FFD1FDC6032}"/>
              </a:ext>
            </a:extLst>
          </p:cNvPr>
          <p:cNvGrpSpPr/>
          <p:nvPr/>
        </p:nvGrpSpPr>
        <p:grpSpPr>
          <a:xfrm>
            <a:off x="5888199" y="4798854"/>
            <a:ext cx="507087" cy="601747"/>
            <a:chOff x="6006270" y="5106799"/>
            <a:chExt cx="517255" cy="613813"/>
          </a:xfrm>
        </p:grpSpPr>
        <p:sp>
          <p:nvSpPr>
            <p:cNvPr id="15" name="Rectangle 14">
              <a:extLst>
                <a:ext uri="{FF2B5EF4-FFF2-40B4-BE49-F238E27FC236}">
                  <a16:creationId xmlns:a16="http://schemas.microsoft.com/office/drawing/2014/main" id="{0CDD6F32-A815-410E-97A9-CB07C9DBA74B}"/>
                </a:ext>
              </a:extLst>
            </p:cNvPr>
            <p:cNvSpPr/>
            <p:nvPr/>
          </p:nvSpPr>
          <p:spPr bwMode="auto">
            <a:xfrm>
              <a:off x="6006270" y="5155268"/>
              <a:ext cx="501462" cy="387941"/>
            </a:xfrm>
            <a:prstGeom prst="rect">
              <a:avLst/>
            </a:prstGeom>
            <a:solidFill>
              <a:schemeClr val="accent1">
                <a:lumMod val="50000"/>
              </a:schemeClr>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58" name="Group 57">
              <a:extLst>
                <a:ext uri="{FF2B5EF4-FFF2-40B4-BE49-F238E27FC236}">
                  <a16:creationId xmlns:a16="http://schemas.microsoft.com/office/drawing/2014/main" id="{ED410EBD-98D7-4A89-90B4-0C11A7B29EB1}"/>
                </a:ext>
              </a:extLst>
            </p:cNvPr>
            <p:cNvGrpSpPr/>
            <p:nvPr/>
          </p:nvGrpSpPr>
          <p:grpSpPr>
            <a:xfrm>
              <a:off x="6186744" y="5336474"/>
              <a:ext cx="336781" cy="384138"/>
              <a:chOff x="9108614" y="1261309"/>
              <a:chExt cx="336781" cy="384138"/>
            </a:xfrm>
          </p:grpSpPr>
          <p:sp>
            <p:nvSpPr>
              <p:cNvPr id="59" name="Freeform 997">
                <a:extLst>
                  <a:ext uri="{FF2B5EF4-FFF2-40B4-BE49-F238E27FC236}">
                    <a16:creationId xmlns:a16="http://schemas.microsoft.com/office/drawing/2014/main" id="{E929F84A-38A6-4186-A6D0-B627017621D4}"/>
                  </a:ext>
                </a:extLst>
              </p:cNvPr>
              <p:cNvSpPr>
                <a:spLocks/>
              </p:cNvSpPr>
              <p:nvPr/>
            </p:nvSpPr>
            <p:spPr bwMode="auto">
              <a:xfrm>
                <a:off x="9108614" y="1477057"/>
                <a:ext cx="336781" cy="168390"/>
              </a:xfrm>
              <a:custGeom>
                <a:avLst/>
                <a:gdLst>
                  <a:gd name="T0" fmla="*/ 80 w 80"/>
                  <a:gd name="T1" fmla="*/ 40 h 40"/>
                  <a:gd name="T2" fmla="*/ 40 w 80"/>
                  <a:gd name="T3" fmla="*/ 0 h 40"/>
                  <a:gd name="T4" fmla="*/ 0 w 80"/>
                  <a:gd name="T5" fmla="*/ 40 h 40"/>
                  <a:gd name="T6" fmla="*/ 80 w 80"/>
                  <a:gd name="T7" fmla="*/ 40 h 40"/>
                </a:gdLst>
                <a:ahLst/>
                <a:cxnLst>
                  <a:cxn ang="0">
                    <a:pos x="T0" y="T1"/>
                  </a:cxn>
                  <a:cxn ang="0">
                    <a:pos x="T2" y="T3"/>
                  </a:cxn>
                  <a:cxn ang="0">
                    <a:pos x="T4" y="T5"/>
                  </a:cxn>
                  <a:cxn ang="0">
                    <a:pos x="T6" y="T7"/>
                  </a:cxn>
                </a:cxnLst>
                <a:rect l="0" t="0" r="r" b="b"/>
                <a:pathLst>
                  <a:path w="80" h="40">
                    <a:moveTo>
                      <a:pt x="80" y="40"/>
                    </a:moveTo>
                    <a:cubicBezTo>
                      <a:pt x="80" y="18"/>
                      <a:pt x="62" y="0"/>
                      <a:pt x="40" y="0"/>
                    </a:cubicBezTo>
                    <a:cubicBezTo>
                      <a:pt x="18" y="0"/>
                      <a:pt x="0" y="18"/>
                      <a:pt x="0" y="40"/>
                    </a:cubicBezTo>
                    <a:lnTo>
                      <a:pt x="80" y="40"/>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60" name="Oval 998">
                <a:extLst>
                  <a:ext uri="{FF2B5EF4-FFF2-40B4-BE49-F238E27FC236}">
                    <a16:creationId xmlns:a16="http://schemas.microsoft.com/office/drawing/2014/main" id="{E6DBC7F7-A07E-4B90-899D-DE5AC2DC2C1A}"/>
                  </a:ext>
                </a:extLst>
              </p:cNvPr>
              <p:cNvSpPr>
                <a:spLocks noChangeArrowheads="1"/>
              </p:cNvSpPr>
              <p:nvPr/>
            </p:nvSpPr>
            <p:spPr bwMode="auto">
              <a:xfrm>
                <a:off x="9192809" y="1261309"/>
                <a:ext cx="168390" cy="163130"/>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grpSp>
        <p:cxnSp>
          <p:nvCxnSpPr>
            <p:cNvPr id="17" name="Straight Connector 16">
              <a:extLst>
                <a:ext uri="{FF2B5EF4-FFF2-40B4-BE49-F238E27FC236}">
                  <a16:creationId xmlns:a16="http://schemas.microsoft.com/office/drawing/2014/main" id="{93C38147-5AE0-4722-8B58-7237A3B789EC}"/>
                </a:ext>
              </a:extLst>
            </p:cNvPr>
            <p:cNvCxnSpPr/>
            <p:nvPr/>
          </p:nvCxnSpPr>
          <p:spPr>
            <a:xfrm>
              <a:off x="6136664" y="5106799"/>
              <a:ext cx="0" cy="114998"/>
            </a:xfrm>
            <a:prstGeom prst="line">
              <a:avLst/>
            </a:prstGeom>
            <a:ln w="28575">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4B98EE4-1D3C-44C6-8281-5F94E0EDBCC8}"/>
                </a:ext>
              </a:extLst>
            </p:cNvPr>
            <p:cNvCxnSpPr/>
            <p:nvPr/>
          </p:nvCxnSpPr>
          <p:spPr>
            <a:xfrm>
              <a:off x="6372221" y="5106799"/>
              <a:ext cx="0" cy="114998"/>
            </a:xfrm>
            <a:prstGeom prst="line">
              <a:avLst/>
            </a:prstGeom>
            <a:ln w="28575">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D51D9DA-3F52-4DA7-A2B7-3A80741EEC1C}"/>
                </a:ext>
              </a:extLst>
            </p:cNvPr>
            <p:cNvCxnSpPr>
              <a:cxnSpLocks/>
            </p:cNvCxnSpPr>
            <p:nvPr/>
          </p:nvCxnSpPr>
          <p:spPr>
            <a:xfrm flipH="1">
              <a:off x="6009281" y="5270318"/>
              <a:ext cx="501462" cy="0"/>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486E57B-B51E-44A9-9930-9C691E397670}"/>
                </a:ext>
              </a:extLst>
            </p:cNvPr>
            <p:cNvCxnSpPr>
              <a:cxnSpLocks/>
            </p:cNvCxnSpPr>
            <p:nvPr/>
          </p:nvCxnSpPr>
          <p:spPr>
            <a:xfrm>
              <a:off x="6136664" y="5287515"/>
              <a:ext cx="0" cy="198913"/>
            </a:xfrm>
            <a:prstGeom prst="line">
              <a:avLst/>
            </a:prstGeom>
            <a:ln w="28575">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29CFFB9-D106-48BB-A83A-3DB1E2AC039B}"/>
                </a:ext>
              </a:extLst>
            </p:cNvPr>
            <p:cNvCxnSpPr>
              <a:cxnSpLocks/>
            </p:cNvCxnSpPr>
            <p:nvPr/>
          </p:nvCxnSpPr>
          <p:spPr>
            <a:xfrm>
              <a:off x="6193684" y="5287515"/>
              <a:ext cx="0" cy="114549"/>
            </a:xfrm>
            <a:prstGeom prst="line">
              <a:avLst/>
            </a:prstGeom>
            <a:ln w="28575">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9876F83-982C-4BEC-ADA2-3201D97A9A74}"/>
              </a:ext>
            </a:extLst>
          </p:cNvPr>
          <p:cNvSpPr>
            <a:spLocks noGrp="1"/>
          </p:cNvSpPr>
          <p:nvPr>
            <p:ph type="title"/>
          </p:nvPr>
        </p:nvSpPr>
        <p:spPr>
          <a:xfrm>
            <a:off x="455996" y="620828"/>
            <a:ext cx="11306469" cy="804604"/>
          </a:xfrm>
        </p:spPr>
        <p:txBody>
          <a:bodyPr/>
          <a:lstStyle/>
          <a:p>
            <a:r>
              <a:rPr lang="en-US" dirty="0"/>
              <a:t>Learn how to modernize sales productivity with Dynamics 365 for Sales</a:t>
            </a:r>
            <a:br>
              <a:rPr lang="en-US" dirty="0"/>
            </a:br>
            <a:endParaRPr lang="en-US" dirty="0"/>
          </a:p>
        </p:txBody>
      </p:sp>
    </p:spTree>
    <p:extLst>
      <p:ext uri="{BB962C8B-B14F-4D97-AF65-F5344CB8AC3E}">
        <p14:creationId xmlns:p14="http://schemas.microsoft.com/office/powerpoint/2010/main" val="126115994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0B39F9C-0C08-4FCC-A87E-3D3C3AD099B9}"/>
              </a:ext>
            </a:extLst>
          </p:cNvPr>
          <p:cNvSpPr/>
          <p:nvPr/>
        </p:nvSpPr>
        <p:spPr>
          <a:xfrm>
            <a:off x="497813" y="654891"/>
            <a:ext cx="6832102" cy="662052"/>
          </a:xfrm>
          <a:prstGeom prst="rect">
            <a:avLst/>
          </a:prstGeom>
          <a:solidFill>
            <a:schemeClr val="bg1">
              <a:lumMod val="95000"/>
            </a:schemeClr>
          </a:solidFill>
        </p:spPr>
        <p:txBody>
          <a:bodyPr wrap="square" anchor="ctr">
            <a:noAutofit/>
          </a:bodyPr>
          <a:lstStyle/>
          <a:p>
            <a:pPr algn="ctr" defTabSz="914367">
              <a:defRPr/>
            </a:pPr>
            <a:r>
              <a:rPr lang="en-US" sz="2353" dirty="0">
                <a:solidFill>
                  <a:srgbClr val="008272"/>
                </a:solidFill>
                <a:latin typeface="Segoe UI Semibold" panose="020B0702040204020203" pitchFamily="34" charset="0"/>
                <a:cs typeface="Segoe UI Semibold" panose="020B0702040204020203" pitchFamily="34" charset="0"/>
              </a:rPr>
              <a:t>Age of distraction </a:t>
            </a:r>
          </a:p>
        </p:txBody>
      </p:sp>
      <p:sp>
        <p:nvSpPr>
          <p:cNvPr id="21" name="Rectangle 20">
            <a:extLst>
              <a:ext uri="{FF2B5EF4-FFF2-40B4-BE49-F238E27FC236}">
                <a16:creationId xmlns:a16="http://schemas.microsoft.com/office/drawing/2014/main" id="{70E401AC-B9D8-48FF-8AAA-E3C114604F67}"/>
              </a:ext>
            </a:extLst>
          </p:cNvPr>
          <p:cNvSpPr/>
          <p:nvPr/>
        </p:nvSpPr>
        <p:spPr>
          <a:xfrm>
            <a:off x="7502150" y="649894"/>
            <a:ext cx="4192037" cy="667049"/>
          </a:xfrm>
          <a:prstGeom prst="rect">
            <a:avLst/>
          </a:prstGeom>
          <a:solidFill>
            <a:schemeClr val="bg1">
              <a:lumMod val="95000"/>
            </a:schemeClr>
          </a:solidFill>
        </p:spPr>
        <p:txBody>
          <a:bodyPr wrap="square" anchor="ctr">
            <a:noAutofit/>
          </a:bodyPr>
          <a:lstStyle/>
          <a:p>
            <a:pPr algn="ctr" defTabSz="914367">
              <a:defRPr/>
            </a:pPr>
            <a:r>
              <a:rPr lang="en-US" sz="2353" dirty="0">
                <a:solidFill>
                  <a:srgbClr val="3C3C41"/>
                </a:solidFill>
                <a:latin typeface="Segoe UI Semibold" panose="020B0702040204020203" pitchFamily="34" charset="0"/>
                <a:cs typeface="Segoe UI Semibold" panose="020B0702040204020203" pitchFamily="34" charset="0"/>
              </a:rPr>
              <a:t>Cost of distraction</a:t>
            </a:r>
          </a:p>
        </p:txBody>
      </p:sp>
      <p:grpSp>
        <p:nvGrpSpPr>
          <p:cNvPr id="22" name="Group 21">
            <a:extLst>
              <a:ext uri="{FF2B5EF4-FFF2-40B4-BE49-F238E27FC236}">
                <a16:creationId xmlns:a16="http://schemas.microsoft.com/office/drawing/2014/main" id="{49437483-7503-4F80-97AB-2DD792277116}"/>
              </a:ext>
            </a:extLst>
          </p:cNvPr>
          <p:cNvGrpSpPr/>
          <p:nvPr/>
        </p:nvGrpSpPr>
        <p:grpSpPr>
          <a:xfrm>
            <a:off x="4358583" y="3578131"/>
            <a:ext cx="2650304" cy="1766531"/>
            <a:chOff x="4341477" y="3935054"/>
            <a:chExt cx="2703448" cy="1801954"/>
          </a:xfrm>
        </p:grpSpPr>
        <p:sp>
          <p:nvSpPr>
            <p:cNvPr id="2" name="Rectangle 1">
              <a:extLst>
                <a:ext uri="{FF2B5EF4-FFF2-40B4-BE49-F238E27FC236}">
                  <a16:creationId xmlns:a16="http://schemas.microsoft.com/office/drawing/2014/main" id="{AE6BC9CF-6113-4443-87A6-717C116D28E6}"/>
                </a:ext>
              </a:extLst>
            </p:cNvPr>
            <p:cNvSpPr/>
            <p:nvPr/>
          </p:nvSpPr>
          <p:spPr>
            <a:xfrm>
              <a:off x="4341477" y="5183010"/>
              <a:ext cx="2703448" cy="553998"/>
            </a:xfrm>
            <a:prstGeom prst="rect">
              <a:avLst/>
            </a:prstGeom>
          </p:spPr>
          <p:txBody>
            <a:bodyPr wrap="square" lIns="0" tIns="0" rIns="0" bIns="0">
              <a:spAutoFit/>
            </a:bodyPr>
            <a:lstStyle/>
            <a:p>
              <a:pPr algn="ctr" defTabSz="914367">
                <a:defRPr/>
              </a:pPr>
              <a:r>
                <a:rPr lang="en-US" sz="1765" dirty="0">
                  <a:solidFill>
                    <a:srgbClr val="3C3C41"/>
                  </a:solidFill>
                  <a:latin typeface="Segoe UI Semibold"/>
                  <a:cs typeface="Segoe UI Semibold" panose="020B0702040204020203" pitchFamily="34" charset="0"/>
                </a:rPr>
                <a:t>50% </a:t>
              </a:r>
              <a:r>
                <a:rPr lang="en-US" sz="1568" dirty="0">
                  <a:solidFill>
                    <a:srgbClr val="3C3C41"/>
                  </a:solidFill>
                  <a:latin typeface="Segoe UI Semibold"/>
                </a:rPr>
                <a:t>of workers don’t know what’s expected of them</a:t>
              </a:r>
              <a:r>
                <a:rPr lang="en-US" sz="1765" baseline="30000" dirty="0">
                  <a:solidFill>
                    <a:srgbClr val="3C3C41"/>
                  </a:solidFill>
                  <a:latin typeface="Segoe UI Semibold"/>
                </a:rPr>
                <a:t>2</a:t>
              </a:r>
              <a:endParaRPr lang="en-US" sz="1765" dirty="0">
                <a:solidFill>
                  <a:srgbClr val="3C3C41"/>
                </a:solidFill>
                <a:latin typeface="Segoe UI Semibold"/>
              </a:endParaRPr>
            </a:p>
          </p:txBody>
        </p:sp>
        <p:grpSp>
          <p:nvGrpSpPr>
            <p:cNvPr id="80" name="Group 79">
              <a:extLst>
                <a:ext uri="{FF2B5EF4-FFF2-40B4-BE49-F238E27FC236}">
                  <a16:creationId xmlns:a16="http://schemas.microsoft.com/office/drawing/2014/main" id="{342F93B3-11A4-4FB0-A299-97E1AF5D73E2}"/>
                </a:ext>
              </a:extLst>
            </p:cNvPr>
            <p:cNvGrpSpPr/>
            <p:nvPr/>
          </p:nvGrpSpPr>
          <p:grpSpPr>
            <a:xfrm>
              <a:off x="4706676" y="3935054"/>
              <a:ext cx="1973050" cy="1315367"/>
              <a:chOff x="5974610" y="598633"/>
              <a:chExt cx="1973050" cy="1315367"/>
            </a:xfrm>
          </p:grpSpPr>
          <p:graphicFrame>
            <p:nvGraphicFramePr>
              <p:cNvPr id="62" name="Chart 61">
                <a:extLst>
                  <a:ext uri="{FF2B5EF4-FFF2-40B4-BE49-F238E27FC236}">
                    <a16:creationId xmlns:a16="http://schemas.microsoft.com/office/drawing/2014/main" id="{784870FC-B770-424D-B663-4DD13AB0B213}"/>
                  </a:ext>
                </a:extLst>
              </p:cNvPr>
              <p:cNvGraphicFramePr/>
              <p:nvPr>
                <p:extLst/>
              </p:nvPr>
            </p:nvGraphicFramePr>
            <p:xfrm>
              <a:off x="5974610" y="598633"/>
              <a:ext cx="1973050" cy="1315367"/>
            </p:xfrm>
            <a:graphic>
              <a:graphicData uri="http://schemas.openxmlformats.org/drawingml/2006/chart">
                <c:chart xmlns:c="http://schemas.openxmlformats.org/drawingml/2006/chart" xmlns:r="http://schemas.openxmlformats.org/officeDocument/2006/relationships" r:id="rId3"/>
              </a:graphicData>
            </a:graphic>
          </p:graphicFrame>
          <p:sp>
            <p:nvSpPr>
              <p:cNvPr id="70" name="Oval 69">
                <a:extLst>
                  <a:ext uri="{FF2B5EF4-FFF2-40B4-BE49-F238E27FC236}">
                    <a16:creationId xmlns:a16="http://schemas.microsoft.com/office/drawing/2014/main" id="{77E29326-C8D2-4E68-A14F-3FFA17B8CFFE}"/>
                  </a:ext>
                </a:extLst>
              </p:cNvPr>
              <p:cNvSpPr/>
              <p:nvPr/>
            </p:nvSpPr>
            <p:spPr bwMode="auto">
              <a:xfrm>
                <a:off x="6587490" y="879097"/>
                <a:ext cx="750570" cy="750570"/>
              </a:xfrm>
              <a:prstGeom prst="ellipse">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1961" dirty="0">
                    <a:solidFill>
                      <a:srgbClr val="3C3C41"/>
                    </a:solidFill>
                    <a:latin typeface="Segoe UI Semibold" panose="020B0702040204020203" pitchFamily="34" charset="0"/>
                    <a:ea typeface="Segoe UI" pitchFamily="34" charset="0"/>
                    <a:cs typeface="Segoe UI Semibold" panose="020B0702040204020203" pitchFamily="34" charset="0"/>
                  </a:rPr>
                  <a:t>50%</a:t>
                </a:r>
              </a:p>
            </p:txBody>
          </p:sp>
        </p:grpSp>
      </p:grpSp>
      <p:grpSp>
        <p:nvGrpSpPr>
          <p:cNvPr id="19" name="Group 18">
            <a:extLst>
              <a:ext uri="{FF2B5EF4-FFF2-40B4-BE49-F238E27FC236}">
                <a16:creationId xmlns:a16="http://schemas.microsoft.com/office/drawing/2014/main" id="{F41C3E68-83DE-419F-8663-2CF7B5200257}"/>
              </a:ext>
            </a:extLst>
          </p:cNvPr>
          <p:cNvGrpSpPr/>
          <p:nvPr/>
        </p:nvGrpSpPr>
        <p:grpSpPr>
          <a:xfrm>
            <a:off x="4358583" y="1873826"/>
            <a:ext cx="2650304" cy="1736359"/>
            <a:chOff x="4341477" y="2128334"/>
            <a:chExt cx="2703448" cy="1771177"/>
          </a:xfrm>
        </p:grpSpPr>
        <p:sp>
          <p:nvSpPr>
            <p:cNvPr id="15" name="Rectangle 14">
              <a:extLst>
                <a:ext uri="{FF2B5EF4-FFF2-40B4-BE49-F238E27FC236}">
                  <a16:creationId xmlns:a16="http://schemas.microsoft.com/office/drawing/2014/main" id="{397BB8B9-5252-41D4-A598-62DEB2B29869}"/>
                </a:ext>
              </a:extLst>
            </p:cNvPr>
            <p:cNvSpPr/>
            <p:nvPr/>
          </p:nvSpPr>
          <p:spPr>
            <a:xfrm>
              <a:off x="4341477" y="3376291"/>
              <a:ext cx="2703448" cy="523220"/>
            </a:xfrm>
            <a:prstGeom prst="rect">
              <a:avLst/>
            </a:prstGeom>
          </p:spPr>
          <p:txBody>
            <a:bodyPr wrap="square" lIns="0" tIns="0" rIns="0" bIns="0">
              <a:spAutoFit/>
            </a:bodyPr>
            <a:lstStyle/>
            <a:p>
              <a:pPr algn="ctr" defTabSz="914367">
                <a:defRPr/>
              </a:pPr>
              <a:r>
                <a:rPr lang="en-US" sz="1765" dirty="0">
                  <a:solidFill>
                    <a:srgbClr val="3C3C41"/>
                  </a:solidFill>
                  <a:latin typeface="Segoe UI Semibold"/>
                  <a:cs typeface="Segoe UI Semibold" panose="020B0702040204020203" pitchFamily="34" charset="0"/>
                </a:rPr>
                <a:t>59% </a:t>
              </a:r>
              <a:r>
                <a:rPr lang="en-US" sz="1568" dirty="0">
                  <a:solidFill>
                    <a:srgbClr val="3C3C41"/>
                  </a:solidFill>
                  <a:latin typeface="Segoe UI Semibold"/>
                </a:rPr>
                <a:t>of sellers say they have too many sales tools</a:t>
              </a:r>
              <a:r>
                <a:rPr lang="en-US" sz="1568" baseline="30000" dirty="0">
                  <a:solidFill>
                    <a:srgbClr val="3C3C41"/>
                  </a:solidFill>
                  <a:latin typeface="Segoe UI Semibold"/>
                </a:rPr>
                <a:t>1</a:t>
              </a:r>
            </a:p>
          </p:txBody>
        </p:sp>
        <p:grpSp>
          <p:nvGrpSpPr>
            <p:cNvPr id="79" name="Group 78">
              <a:extLst>
                <a:ext uri="{FF2B5EF4-FFF2-40B4-BE49-F238E27FC236}">
                  <a16:creationId xmlns:a16="http://schemas.microsoft.com/office/drawing/2014/main" id="{3C38BA20-5937-4CCF-B71F-3D1BFAED7439}"/>
                </a:ext>
              </a:extLst>
            </p:cNvPr>
            <p:cNvGrpSpPr/>
            <p:nvPr/>
          </p:nvGrpSpPr>
          <p:grpSpPr>
            <a:xfrm>
              <a:off x="4706676" y="2128334"/>
              <a:ext cx="1973050" cy="1315367"/>
              <a:chOff x="5974610" y="1885152"/>
              <a:chExt cx="1973050" cy="1315367"/>
            </a:xfrm>
          </p:grpSpPr>
          <p:graphicFrame>
            <p:nvGraphicFramePr>
              <p:cNvPr id="66" name="Chart 65">
                <a:extLst>
                  <a:ext uri="{FF2B5EF4-FFF2-40B4-BE49-F238E27FC236}">
                    <a16:creationId xmlns:a16="http://schemas.microsoft.com/office/drawing/2014/main" id="{FF632B85-0349-4F96-912D-9E134A55BEF7}"/>
                  </a:ext>
                </a:extLst>
              </p:cNvPr>
              <p:cNvGraphicFramePr/>
              <p:nvPr>
                <p:extLst/>
              </p:nvPr>
            </p:nvGraphicFramePr>
            <p:xfrm>
              <a:off x="5974610" y="1885152"/>
              <a:ext cx="1973050" cy="1315367"/>
            </p:xfrm>
            <a:graphic>
              <a:graphicData uri="http://schemas.openxmlformats.org/drawingml/2006/chart">
                <c:chart xmlns:c="http://schemas.openxmlformats.org/drawingml/2006/chart" xmlns:r="http://schemas.openxmlformats.org/officeDocument/2006/relationships" r:id="rId4"/>
              </a:graphicData>
            </a:graphic>
          </p:graphicFrame>
          <p:sp>
            <p:nvSpPr>
              <p:cNvPr id="71" name="Oval 70">
                <a:extLst>
                  <a:ext uri="{FF2B5EF4-FFF2-40B4-BE49-F238E27FC236}">
                    <a16:creationId xmlns:a16="http://schemas.microsoft.com/office/drawing/2014/main" id="{9C03AD73-600D-46A2-BE68-AA384E4303B1}"/>
                  </a:ext>
                </a:extLst>
              </p:cNvPr>
              <p:cNvSpPr/>
              <p:nvPr/>
            </p:nvSpPr>
            <p:spPr bwMode="auto">
              <a:xfrm>
                <a:off x="6587490" y="2165533"/>
                <a:ext cx="750570" cy="750570"/>
              </a:xfrm>
              <a:prstGeom prst="ellipse">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1961" dirty="0">
                    <a:solidFill>
                      <a:srgbClr val="3C3C41"/>
                    </a:solidFill>
                    <a:latin typeface="Segoe UI Semibold" panose="020B0702040204020203" pitchFamily="34" charset="0"/>
                    <a:ea typeface="Segoe UI" pitchFamily="34" charset="0"/>
                    <a:cs typeface="Segoe UI Semibold" panose="020B0702040204020203" pitchFamily="34" charset="0"/>
                  </a:rPr>
                  <a:t>59%</a:t>
                </a:r>
              </a:p>
            </p:txBody>
          </p:sp>
        </p:grpSp>
      </p:grpSp>
      <p:grpSp>
        <p:nvGrpSpPr>
          <p:cNvPr id="5" name="Group 4">
            <a:extLst>
              <a:ext uri="{FF2B5EF4-FFF2-40B4-BE49-F238E27FC236}">
                <a16:creationId xmlns:a16="http://schemas.microsoft.com/office/drawing/2014/main" id="{3B478F02-F528-4EDB-903B-3A9CDFCF66EC}"/>
              </a:ext>
            </a:extLst>
          </p:cNvPr>
          <p:cNvGrpSpPr/>
          <p:nvPr/>
        </p:nvGrpSpPr>
        <p:grpSpPr>
          <a:xfrm>
            <a:off x="9257967" y="2381934"/>
            <a:ext cx="2093784" cy="1977740"/>
            <a:chOff x="8340830" y="4068334"/>
            <a:chExt cx="2135769" cy="2017398"/>
          </a:xfrm>
        </p:grpSpPr>
        <p:sp>
          <p:nvSpPr>
            <p:cNvPr id="17" name="Rectangle 16">
              <a:extLst>
                <a:ext uri="{FF2B5EF4-FFF2-40B4-BE49-F238E27FC236}">
                  <a16:creationId xmlns:a16="http://schemas.microsoft.com/office/drawing/2014/main" id="{2B170527-05E5-4AE1-9086-427D9C465B45}"/>
                </a:ext>
              </a:extLst>
            </p:cNvPr>
            <p:cNvSpPr/>
            <p:nvPr/>
          </p:nvSpPr>
          <p:spPr>
            <a:xfrm>
              <a:off x="8503548" y="5316291"/>
              <a:ext cx="1973051" cy="769441"/>
            </a:xfrm>
            <a:prstGeom prst="rect">
              <a:avLst/>
            </a:prstGeom>
          </p:spPr>
          <p:txBody>
            <a:bodyPr wrap="square" lIns="0" tIns="0" rIns="0" bIns="0">
              <a:spAutoFit/>
            </a:bodyPr>
            <a:lstStyle/>
            <a:p>
              <a:pPr algn="ctr" defTabSz="914367">
                <a:defRPr/>
              </a:pPr>
              <a:r>
                <a:rPr lang="en-US" sz="1568" dirty="0">
                  <a:solidFill>
                    <a:srgbClr val="353535"/>
                  </a:solidFill>
                  <a:latin typeface="Segoe UI Semibold"/>
                </a:rPr>
                <a:t>Distractions reduce seller’s performance by</a:t>
              </a:r>
              <a:r>
                <a:rPr lang="en-US" sz="1765" dirty="0">
                  <a:solidFill>
                    <a:srgbClr val="353535"/>
                  </a:solidFill>
                  <a:latin typeface="Segoe UI Semibold"/>
                </a:rPr>
                <a:t> </a:t>
              </a:r>
              <a:r>
                <a:rPr lang="en-US" sz="1765" dirty="0">
                  <a:solidFill>
                    <a:srgbClr val="002050"/>
                  </a:solidFill>
                  <a:latin typeface="Segoe UI Semibold"/>
                  <a:cs typeface="Segoe UI Semibold" panose="020B0702040204020203" pitchFamily="34" charset="0"/>
                </a:rPr>
                <a:t>14%</a:t>
              </a:r>
              <a:r>
                <a:rPr lang="en-US" sz="1765" baseline="30000" dirty="0">
                  <a:solidFill>
                    <a:srgbClr val="353535"/>
                  </a:solidFill>
                  <a:latin typeface="Segoe UI Semibold"/>
                </a:rPr>
                <a:t>1</a:t>
              </a:r>
              <a:endParaRPr lang="en-US" sz="1765" dirty="0">
                <a:solidFill>
                  <a:srgbClr val="002050"/>
                </a:solidFill>
                <a:latin typeface="Segoe UI Semibold"/>
                <a:cs typeface="Segoe UI Semibold" panose="020B0702040204020203" pitchFamily="34" charset="0"/>
              </a:endParaRPr>
            </a:p>
          </p:txBody>
        </p:sp>
        <p:graphicFrame>
          <p:nvGraphicFramePr>
            <p:cNvPr id="63" name="Chart 62">
              <a:extLst>
                <a:ext uri="{FF2B5EF4-FFF2-40B4-BE49-F238E27FC236}">
                  <a16:creationId xmlns:a16="http://schemas.microsoft.com/office/drawing/2014/main" id="{02765122-5AFF-435B-BB69-82A9976B9D82}"/>
                </a:ext>
              </a:extLst>
            </p:cNvPr>
            <p:cNvGraphicFramePr/>
            <p:nvPr>
              <p:extLst/>
            </p:nvPr>
          </p:nvGraphicFramePr>
          <p:xfrm>
            <a:off x="8340830" y="4068334"/>
            <a:ext cx="1973050" cy="1315367"/>
          </p:xfrm>
          <a:graphic>
            <a:graphicData uri="http://schemas.openxmlformats.org/drawingml/2006/chart">
              <c:chart xmlns:c="http://schemas.openxmlformats.org/drawingml/2006/chart" xmlns:r="http://schemas.openxmlformats.org/officeDocument/2006/relationships" r:id="rId5"/>
            </a:graphicData>
          </a:graphic>
        </p:graphicFrame>
      </p:grpSp>
      <p:sp>
        <p:nvSpPr>
          <p:cNvPr id="42" name="Rectangle 41">
            <a:extLst>
              <a:ext uri="{FF2B5EF4-FFF2-40B4-BE49-F238E27FC236}">
                <a16:creationId xmlns:a16="http://schemas.microsoft.com/office/drawing/2014/main" id="{C03AE193-7883-4EA6-AEBC-0AE4ADFAE222}"/>
              </a:ext>
            </a:extLst>
          </p:cNvPr>
          <p:cNvSpPr/>
          <p:nvPr/>
        </p:nvSpPr>
        <p:spPr>
          <a:xfrm>
            <a:off x="473337" y="6203189"/>
            <a:ext cx="1380389" cy="362072"/>
          </a:xfrm>
          <a:prstGeom prst="rect">
            <a:avLst/>
          </a:prstGeom>
        </p:spPr>
        <p:txBody>
          <a:bodyPr wrap="square" lIns="0" tIns="0" rIns="0" bIns="0">
            <a:spAutoFit/>
          </a:bodyPr>
          <a:lstStyle/>
          <a:p>
            <a:pPr defTabSz="914016">
              <a:defRPr/>
            </a:pPr>
            <a:r>
              <a:rPr lang="en-US" sz="1176" baseline="30000" dirty="0">
                <a:solidFill>
                  <a:srgbClr val="353535"/>
                </a:solidFill>
                <a:latin typeface="Segoe UI" panose="020B0502040204020203" pitchFamily="34" charset="0"/>
                <a:cs typeface="Segoe UI" panose="020B0502040204020203" pitchFamily="34" charset="0"/>
              </a:rPr>
              <a:t>1 </a:t>
            </a:r>
            <a:r>
              <a:rPr lang="en-US" sz="1176" kern="0" dirty="0">
                <a:solidFill>
                  <a:srgbClr val="0078D7"/>
                </a:solidFill>
                <a:latin typeface="Segoe UI" panose="020B0502040204020203" pitchFamily="34" charset="0"/>
                <a:cs typeface="Segoe UI" panose="020B0502040204020203" pitchFamily="34" charset="0"/>
                <a:hlinkClick r:id="rId6"/>
              </a:rPr>
              <a:t>Accenture</a:t>
            </a:r>
            <a:endParaRPr lang="en-US" sz="1176" kern="0" dirty="0">
              <a:solidFill>
                <a:srgbClr val="0078D7"/>
              </a:solidFill>
              <a:latin typeface="Segoe UI" panose="020B0502040204020203" pitchFamily="34" charset="0"/>
              <a:cs typeface="Segoe UI" panose="020B0502040204020203" pitchFamily="34" charset="0"/>
            </a:endParaRPr>
          </a:p>
          <a:p>
            <a:pPr defTabSz="914016">
              <a:defRPr/>
            </a:pPr>
            <a:r>
              <a:rPr lang="en-US" sz="1176" baseline="30000" dirty="0">
                <a:solidFill>
                  <a:srgbClr val="353535"/>
                </a:solidFill>
                <a:latin typeface="Segoe UI" panose="020B0502040204020203" pitchFamily="34" charset="0"/>
                <a:cs typeface="Segoe UI" panose="020B0502040204020203" pitchFamily="34" charset="0"/>
              </a:rPr>
              <a:t>2 </a:t>
            </a:r>
            <a:r>
              <a:rPr lang="en-US" sz="1176" dirty="0">
                <a:solidFill>
                  <a:srgbClr val="353535"/>
                </a:solidFill>
                <a:latin typeface="Segoe UI" panose="020B0502040204020203" pitchFamily="34" charset="0"/>
                <a:cs typeface="Segoe UI" panose="020B0502040204020203" pitchFamily="34" charset="0"/>
                <a:hlinkClick r:id="rId7"/>
              </a:rPr>
              <a:t>Gallup</a:t>
            </a:r>
            <a:r>
              <a:rPr lang="en-US" sz="1176" kern="0" dirty="0">
                <a:solidFill>
                  <a:srgbClr val="0078D7"/>
                </a:solidFill>
                <a:latin typeface="Segoe UI" panose="020B0502040204020203" pitchFamily="34" charset="0"/>
                <a:cs typeface="Segoe UI" panose="020B0502040204020203" pitchFamily="34" charset="0"/>
              </a:rPr>
              <a:t> </a:t>
            </a:r>
          </a:p>
        </p:txBody>
      </p:sp>
      <p:grpSp>
        <p:nvGrpSpPr>
          <p:cNvPr id="24" name="Group 23">
            <a:extLst>
              <a:ext uri="{FF2B5EF4-FFF2-40B4-BE49-F238E27FC236}">
                <a16:creationId xmlns:a16="http://schemas.microsoft.com/office/drawing/2014/main" id="{B772A958-52E6-458D-8FFA-4DE7B8C8D148}"/>
              </a:ext>
            </a:extLst>
          </p:cNvPr>
          <p:cNvGrpSpPr/>
          <p:nvPr/>
        </p:nvGrpSpPr>
        <p:grpSpPr>
          <a:xfrm>
            <a:off x="7809942" y="2585734"/>
            <a:ext cx="1344824" cy="2045137"/>
            <a:chOff x="7869054" y="2362251"/>
            <a:chExt cx="1371791" cy="2086146"/>
          </a:xfrm>
        </p:grpSpPr>
        <p:sp>
          <p:nvSpPr>
            <p:cNvPr id="9" name="Arrow: Chevron 8">
              <a:extLst>
                <a:ext uri="{FF2B5EF4-FFF2-40B4-BE49-F238E27FC236}">
                  <a16:creationId xmlns:a16="http://schemas.microsoft.com/office/drawing/2014/main" id="{23A6C91D-A242-483A-B902-357D4F075686}"/>
                </a:ext>
              </a:extLst>
            </p:cNvPr>
            <p:cNvSpPr/>
            <p:nvPr/>
          </p:nvSpPr>
          <p:spPr bwMode="auto">
            <a:xfrm>
              <a:off x="7869054" y="2362251"/>
              <a:ext cx="1371791" cy="2086146"/>
            </a:xfrm>
            <a:prstGeom prst="chevron">
              <a:avLst>
                <a:gd name="adj" fmla="val 73013"/>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6" name="Arrow: Chevron 45">
              <a:extLst>
                <a:ext uri="{FF2B5EF4-FFF2-40B4-BE49-F238E27FC236}">
                  <a16:creationId xmlns:a16="http://schemas.microsoft.com/office/drawing/2014/main" id="{6DEAF4A0-78B3-4E26-8085-C9EF70CA4E33}"/>
                </a:ext>
              </a:extLst>
            </p:cNvPr>
            <p:cNvSpPr/>
            <p:nvPr/>
          </p:nvSpPr>
          <p:spPr bwMode="auto">
            <a:xfrm>
              <a:off x="7932823" y="2765349"/>
              <a:ext cx="855352" cy="1279949"/>
            </a:xfrm>
            <a:prstGeom prst="chevron">
              <a:avLst>
                <a:gd name="adj" fmla="val 73013"/>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8" name="Arrow: Chevron 47">
              <a:extLst>
                <a:ext uri="{FF2B5EF4-FFF2-40B4-BE49-F238E27FC236}">
                  <a16:creationId xmlns:a16="http://schemas.microsoft.com/office/drawing/2014/main" id="{70CADC09-264A-4D28-8C44-9E2DA6916148}"/>
                </a:ext>
              </a:extLst>
            </p:cNvPr>
            <p:cNvSpPr/>
            <p:nvPr/>
          </p:nvSpPr>
          <p:spPr bwMode="auto">
            <a:xfrm>
              <a:off x="8007587" y="3096650"/>
              <a:ext cx="443038" cy="610346"/>
            </a:xfrm>
            <a:prstGeom prst="chevron">
              <a:avLst>
                <a:gd name="adj" fmla="val 73013"/>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sp>
        <p:nvSpPr>
          <p:cNvPr id="4" name="TextBox 3">
            <a:extLst>
              <a:ext uri="{FF2B5EF4-FFF2-40B4-BE49-F238E27FC236}">
                <a16:creationId xmlns:a16="http://schemas.microsoft.com/office/drawing/2014/main" id="{E9065F7D-7484-47C4-A04D-FCCC2353EF81}"/>
              </a:ext>
            </a:extLst>
          </p:cNvPr>
          <p:cNvSpPr txBox="1"/>
          <p:nvPr/>
        </p:nvSpPr>
        <p:spPr>
          <a:xfrm>
            <a:off x="9899572" y="2858657"/>
            <a:ext cx="1429534" cy="832764"/>
          </a:xfrm>
          <a:prstGeom prst="rect">
            <a:avLst/>
          </a:prstGeom>
          <a:noFill/>
        </p:spPr>
        <p:txBody>
          <a:bodyPr wrap="square" lIns="179285" tIns="143428" rIns="179285" bIns="143428" rtlCol="0">
            <a:spAutoFit/>
          </a:bodyPr>
          <a:lstStyle/>
          <a:p>
            <a:pPr defTabSz="914367">
              <a:lnSpc>
                <a:spcPct val="90000"/>
              </a:lnSpc>
              <a:spcAft>
                <a:spcPts val="588"/>
              </a:spcAft>
              <a:defRPr/>
            </a:pPr>
            <a:r>
              <a:rPr lang="en-US" sz="3921" b="1" dirty="0">
                <a:gradFill>
                  <a:gsLst>
                    <a:gs pos="2917">
                      <a:srgbClr val="353535"/>
                    </a:gs>
                    <a:gs pos="30000">
                      <a:srgbClr val="353535"/>
                    </a:gs>
                  </a:gsLst>
                  <a:lin ang="5400000" scaled="0"/>
                </a:gradFill>
                <a:latin typeface="Segoe UI" panose="020B0502040204020203" pitchFamily="34" charset="0"/>
                <a:cs typeface="Segoe UI" panose="020B0502040204020203" pitchFamily="34" charset="0"/>
              </a:rPr>
              <a:t>14%</a:t>
            </a:r>
          </a:p>
        </p:txBody>
      </p:sp>
      <p:sp>
        <p:nvSpPr>
          <p:cNvPr id="8" name="Rectangle 7">
            <a:extLst>
              <a:ext uri="{FF2B5EF4-FFF2-40B4-BE49-F238E27FC236}">
                <a16:creationId xmlns:a16="http://schemas.microsoft.com/office/drawing/2014/main" id="{71F0C5E6-3043-4476-A9FC-90E6A00CD722}"/>
              </a:ext>
            </a:extLst>
          </p:cNvPr>
          <p:cNvSpPr/>
          <p:nvPr/>
        </p:nvSpPr>
        <p:spPr bwMode="auto">
          <a:xfrm>
            <a:off x="497813" y="649895"/>
            <a:ext cx="6832102" cy="5257594"/>
          </a:xfrm>
          <a:prstGeom prst="rect">
            <a:avLst/>
          </a:prstGeom>
          <a:no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8" name="Group 17">
            <a:extLst>
              <a:ext uri="{FF2B5EF4-FFF2-40B4-BE49-F238E27FC236}">
                <a16:creationId xmlns:a16="http://schemas.microsoft.com/office/drawing/2014/main" id="{98E1881F-3E31-4F2D-81F2-C80EDC03F0A9}"/>
              </a:ext>
            </a:extLst>
          </p:cNvPr>
          <p:cNvGrpSpPr/>
          <p:nvPr/>
        </p:nvGrpSpPr>
        <p:grpSpPr>
          <a:xfrm>
            <a:off x="709138" y="1873826"/>
            <a:ext cx="3468954" cy="3468954"/>
            <a:chOff x="849751" y="1991073"/>
            <a:chExt cx="3453132" cy="3453132"/>
          </a:xfrm>
        </p:grpSpPr>
        <p:sp>
          <p:nvSpPr>
            <p:cNvPr id="58" name="Oval 57">
              <a:extLst>
                <a:ext uri="{FF2B5EF4-FFF2-40B4-BE49-F238E27FC236}">
                  <a16:creationId xmlns:a16="http://schemas.microsoft.com/office/drawing/2014/main" id="{B1354BF5-4BEA-454F-858A-81ECDCF3DFA9}"/>
                </a:ext>
              </a:extLst>
            </p:cNvPr>
            <p:cNvSpPr/>
            <p:nvPr/>
          </p:nvSpPr>
          <p:spPr bwMode="auto">
            <a:xfrm>
              <a:off x="849751" y="1991073"/>
              <a:ext cx="3453132" cy="3453132"/>
            </a:xfrm>
            <a:prstGeom prst="ellipse">
              <a:avLst/>
            </a:prstGeom>
            <a:solidFill>
              <a:schemeClr val="accent1">
                <a:lumMod val="40000"/>
                <a:lumOff val="60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7" name="Oval 46">
              <a:extLst>
                <a:ext uri="{FF2B5EF4-FFF2-40B4-BE49-F238E27FC236}">
                  <a16:creationId xmlns:a16="http://schemas.microsoft.com/office/drawing/2014/main" id="{2B282D09-8224-4691-83E3-05A7D78A4240}"/>
                </a:ext>
              </a:extLst>
            </p:cNvPr>
            <p:cNvSpPr/>
            <p:nvPr/>
          </p:nvSpPr>
          <p:spPr bwMode="auto">
            <a:xfrm>
              <a:off x="904101" y="2045423"/>
              <a:ext cx="3344432" cy="3344432"/>
            </a:xfrm>
            <a:prstGeom prst="ellipse">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3" name="Oval 22">
              <a:extLst>
                <a:ext uri="{FF2B5EF4-FFF2-40B4-BE49-F238E27FC236}">
                  <a16:creationId xmlns:a16="http://schemas.microsoft.com/office/drawing/2014/main" id="{51B979ED-C4BA-4B4F-BD2F-A60A82C310C1}"/>
                </a:ext>
              </a:extLst>
            </p:cNvPr>
            <p:cNvSpPr/>
            <p:nvPr/>
          </p:nvSpPr>
          <p:spPr bwMode="auto">
            <a:xfrm>
              <a:off x="981197" y="2122519"/>
              <a:ext cx="3190240" cy="3190240"/>
            </a:xfrm>
            <a:prstGeom prst="ellipse">
              <a:avLst/>
            </a:prstGeom>
            <a:solidFill>
              <a:schemeClr val="tx2"/>
            </a:solidFill>
            <a:ln>
              <a:noFill/>
              <a:headEnd type="none" w="med" len="med"/>
              <a:tailEnd type="none" w="med" len="med"/>
            </a:ln>
            <a:effectLst>
              <a:outerShdw blurRad="25400" algn="ctr" rotWithShape="0">
                <a:schemeClr val="bg1">
                  <a:lumMod val="50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7" name="briefcase" title="Icon of a briefcase">
              <a:extLst>
                <a:ext uri="{FF2B5EF4-FFF2-40B4-BE49-F238E27FC236}">
                  <a16:creationId xmlns:a16="http://schemas.microsoft.com/office/drawing/2014/main" id="{46CC8CCE-A53A-434E-B63F-0AA161AC416D}"/>
                </a:ext>
              </a:extLst>
            </p:cNvPr>
            <p:cNvSpPr>
              <a:spLocks noChangeAspect="1" noEditPoints="1"/>
            </p:cNvSpPr>
            <p:nvPr/>
          </p:nvSpPr>
          <p:spPr bwMode="auto">
            <a:xfrm>
              <a:off x="1743761" y="2634474"/>
              <a:ext cx="457200" cy="334537"/>
            </a:xfrm>
            <a:custGeom>
              <a:avLst/>
              <a:gdLst>
                <a:gd name="T0" fmla="*/ 339 w 339"/>
                <a:gd name="T1" fmla="*/ 247 h 247"/>
                <a:gd name="T2" fmla="*/ 0 w 339"/>
                <a:gd name="T3" fmla="*/ 247 h 247"/>
                <a:gd name="T4" fmla="*/ 0 w 339"/>
                <a:gd name="T5" fmla="*/ 45 h 247"/>
                <a:gd name="T6" fmla="*/ 339 w 339"/>
                <a:gd name="T7" fmla="*/ 45 h 247"/>
                <a:gd name="T8" fmla="*/ 339 w 339"/>
                <a:gd name="T9" fmla="*/ 247 h 247"/>
                <a:gd name="T10" fmla="*/ 203 w 339"/>
                <a:gd name="T11" fmla="*/ 133 h 247"/>
                <a:gd name="T12" fmla="*/ 136 w 339"/>
                <a:gd name="T13" fmla="*/ 133 h 247"/>
                <a:gd name="T14" fmla="*/ 136 w 339"/>
                <a:gd name="T15" fmla="*/ 178 h 247"/>
                <a:gd name="T16" fmla="*/ 203 w 339"/>
                <a:gd name="T17" fmla="*/ 178 h 247"/>
                <a:gd name="T18" fmla="*/ 203 w 339"/>
                <a:gd name="T19" fmla="*/ 133 h 247"/>
                <a:gd name="T20" fmla="*/ 136 w 339"/>
                <a:gd name="T21" fmla="*/ 161 h 247"/>
                <a:gd name="T22" fmla="*/ 0 w 339"/>
                <a:gd name="T23" fmla="*/ 90 h 247"/>
                <a:gd name="T24" fmla="*/ 203 w 339"/>
                <a:gd name="T25" fmla="*/ 161 h 247"/>
                <a:gd name="T26" fmla="*/ 339 w 339"/>
                <a:gd name="T27" fmla="*/ 90 h 247"/>
                <a:gd name="T28" fmla="*/ 228 w 339"/>
                <a:gd name="T29" fmla="*/ 45 h 247"/>
                <a:gd name="T30" fmla="*/ 228 w 339"/>
                <a:gd name="T31" fmla="*/ 17 h 247"/>
                <a:gd name="T32" fmla="*/ 211 w 339"/>
                <a:gd name="T33" fmla="*/ 0 h 247"/>
                <a:gd name="T34" fmla="*/ 129 w 339"/>
                <a:gd name="T35" fmla="*/ 0 h 247"/>
                <a:gd name="T36" fmla="*/ 112 w 339"/>
                <a:gd name="T37" fmla="*/ 17 h 247"/>
                <a:gd name="T38" fmla="*/ 112 w 339"/>
                <a:gd name="T39" fmla="*/ 4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9" h="247">
                  <a:moveTo>
                    <a:pt x="339" y="247"/>
                  </a:moveTo>
                  <a:cubicBezTo>
                    <a:pt x="0" y="247"/>
                    <a:pt x="0" y="247"/>
                    <a:pt x="0" y="247"/>
                  </a:cubicBezTo>
                  <a:cubicBezTo>
                    <a:pt x="0" y="45"/>
                    <a:pt x="0" y="45"/>
                    <a:pt x="0" y="45"/>
                  </a:cubicBezTo>
                  <a:cubicBezTo>
                    <a:pt x="339" y="45"/>
                    <a:pt x="339" y="45"/>
                    <a:pt x="339" y="45"/>
                  </a:cubicBezTo>
                  <a:lnTo>
                    <a:pt x="339" y="247"/>
                  </a:lnTo>
                  <a:close/>
                  <a:moveTo>
                    <a:pt x="203" y="133"/>
                  </a:moveTo>
                  <a:cubicBezTo>
                    <a:pt x="136" y="133"/>
                    <a:pt x="136" y="133"/>
                    <a:pt x="136" y="133"/>
                  </a:cubicBezTo>
                  <a:cubicBezTo>
                    <a:pt x="136" y="178"/>
                    <a:pt x="136" y="178"/>
                    <a:pt x="136" y="178"/>
                  </a:cubicBezTo>
                  <a:cubicBezTo>
                    <a:pt x="203" y="178"/>
                    <a:pt x="203" y="178"/>
                    <a:pt x="203" y="178"/>
                  </a:cubicBezTo>
                  <a:lnTo>
                    <a:pt x="203" y="133"/>
                  </a:lnTo>
                  <a:close/>
                  <a:moveTo>
                    <a:pt x="136" y="161"/>
                  </a:moveTo>
                  <a:cubicBezTo>
                    <a:pt x="0" y="90"/>
                    <a:pt x="0" y="90"/>
                    <a:pt x="0" y="90"/>
                  </a:cubicBezTo>
                  <a:moveTo>
                    <a:pt x="203" y="161"/>
                  </a:moveTo>
                  <a:cubicBezTo>
                    <a:pt x="339" y="90"/>
                    <a:pt x="339" y="90"/>
                    <a:pt x="339" y="90"/>
                  </a:cubicBezTo>
                  <a:moveTo>
                    <a:pt x="228" y="45"/>
                  </a:moveTo>
                  <a:cubicBezTo>
                    <a:pt x="228" y="17"/>
                    <a:pt x="228" y="17"/>
                    <a:pt x="228" y="17"/>
                  </a:cubicBezTo>
                  <a:cubicBezTo>
                    <a:pt x="228" y="7"/>
                    <a:pt x="220" y="0"/>
                    <a:pt x="211" y="0"/>
                  </a:cubicBezTo>
                  <a:cubicBezTo>
                    <a:pt x="129" y="0"/>
                    <a:pt x="129" y="0"/>
                    <a:pt x="129" y="0"/>
                  </a:cubicBezTo>
                  <a:cubicBezTo>
                    <a:pt x="119" y="0"/>
                    <a:pt x="112" y="7"/>
                    <a:pt x="112" y="17"/>
                  </a:cubicBezTo>
                  <a:cubicBezTo>
                    <a:pt x="112" y="45"/>
                    <a:pt x="112" y="45"/>
                    <a:pt x="112" y="45"/>
                  </a:cubicBezTo>
                </a:path>
              </a:pathLst>
            </a:custGeom>
            <a:solidFill>
              <a:schemeClr val="bg1"/>
            </a:solidFill>
            <a:ln w="15875" cap="flat">
              <a:solidFill>
                <a:schemeClr val="tx2"/>
              </a:solidFill>
              <a:prstDash val="solid"/>
              <a:miter lim="800000"/>
              <a:headEnd/>
              <a:tailEnd/>
            </a:ln>
            <a:extLst/>
          </p:spPr>
          <p:txBody>
            <a:bodyPr vert="horz" wrap="square" lIns="89642" tIns="44821" rIns="89642" bIns="44821" numCol="1" anchor="t" anchorCtr="0" compatLnSpc="1">
              <a:prstTxWarp prst="textNoShape">
                <a:avLst/>
              </a:prstTxWarp>
            </a:bodyPr>
            <a:lstStyle/>
            <a:p>
              <a:pPr defTabSz="914367">
                <a:defRPr/>
              </a:pPr>
              <a:endParaRPr lang="en-US" sz="882" dirty="0">
                <a:gradFill>
                  <a:gsLst>
                    <a:gs pos="0">
                      <a:srgbClr val="505050"/>
                    </a:gs>
                    <a:gs pos="100000">
                      <a:srgbClr val="505050"/>
                    </a:gs>
                  </a:gsLst>
                </a:gradFill>
                <a:latin typeface="Segoe UI Semilight"/>
              </a:endParaRPr>
            </a:p>
          </p:txBody>
        </p:sp>
        <p:sp>
          <p:nvSpPr>
            <p:cNvPr id="29" name="Calendar" title="Icon of a calendar">
              <a:extLst>
                <a:ext uri="{FF2B5EF4-FFF2-40B4-BE49-F238E27FC236}">
                  <a16:creationId xmlns:a16="http://schemas.microsoft.com/office/drawing/2014/main" id="{1D0A34DB-1227-4FE6-8E5F-1A7276FC33EC}"/>
                </a:ext>
              </a:extLst>
            </p:cNvPr>
            <p:cNvSpPr>
              <a:spLocks noChangeAspect="1" noEditPoints="1"/>
            </p:cNvSpPr>
            <p:nvPr/>
          </p:nvSpPr>
          <p:spPr bwMode="auto">
            <a:xfrm>
              <a:off x="3091714" y="2642377"/>
              <a:ext cx="381718" cy="365760"/>
            </a:xfrm>
            <a:custGeom>
              <a:avLst/>
              <a:gdLst>
                <a:gd name="T0" fmla="*/ 598 w 598"/>
                <a:gd name="T1" fmla="*/ 573 h 573"/>
                <a:gd name="T2" fmla="*/ 0 w 598"/>
                <a:gd name="T3" fmla="*/ 59 h 573"/>
                <a:gd name="T4" fmla="*/ 598 w 598"/>
                <a:gd name="T5" fmla="*/ 341 h 573"/>
                <a:gd name="T6" fmla="*/ 598 w 598"/>
                <a:gd name="T7" fmla="*/ 176 h 573"/>
                <a:gd name="T8" fmla="*/ 120 w 598"/>
                <a:gd name="T9" fmla="*/ 121 h 573"/>
                <a:gd name="T10" fmla="*/ 477 w 598"/>
                <a:gd name="T11" fmla="*/ 121 h 573"/>
                <a:gd name="T12" fmla="*/ 246 w 598"/>
                <a:gd name="T13" fmla="*/ 252 h 573"/>
                <a:gd name="T14" fmla="*/ 232 w 598"/>
                <a:gd name="T15" fmla="*/ 266 h 573"/>
                <a:gd name="T16" fmla="*/ 246 w 598"/>
                <a:gd name="T17" fmla="*/ 259 h 573"/>
                <a:gd name="T18" fmla="*/ 365 w 598"/>
                <a:gd name="T19" fmla="*/ 252 h 573"/>
                <a:gd name="T20" fmla="*/ 351 w 598"/>
                <a:gd name="T21" fmla="*/ 266 h 573"/>
                <a:gd name="T22" fmla="*/ 365 w 598"/>
                <a:gd name="T23" fmla="*/ 257 h 573"/>
                <a:gd name="T24" fmla="*/ 484 w 598"/>
                <a:gd name="T25" fmla="*/ 252 h 573"/>
                <a:gd name="T26" fmla="*/ 470 w 598"/>
                <a:gd name="T27" fmla="*/ 266 h 573"/>
                <a:gd name="T28" fmla="*/ 484 w 598"/>
                <a:gd name="T29" fmla="*/ 259 h 573"/>
                <a:gd name="T30" fmla="*/ 246 w 598"/>
                <a:gd name="T31" fmla="*/ 332 h 573"/>
                <a:gd name="T32" fmla="*/ 232 w 598"/>
                <a:gd name="T33" fmla="*/ 344 h 573"/>
                <a:gd name="T34" fmla="*/ 246 w 598"/>
                <a:gd name="T35" fmla="*/ 339 h 573"/>
                <a:gd name="T36" fmla="*/ 365 w 598"/>
                <a:gd name="T37" fmla="*/ 332 h 573"/>
                <a:gd name="T38" fmla="*/ 351 w 598"/>
                <a:gd name="T39" fmla="*/ 344 h 573"/>
                <a:gd name="T40" fmla="*/ 365 w 598"/>
                <a:gd name="T41" fmla="*/ 337 h 573"/>
                <a:gd name="T42" fmla="*/ 484 w 598"/>
                <a:gd name="T43" fmla="*/ 332 h 573"/>
                <a:gd name="T44" fmla="*/ 470 w 598"/>
                <a:gd name="T45" fmla="*/ 344 h 573"/>
                <a:gd name="T46" fmla="*/ 484 w 598"/>
                <a:gd name="T47" fmla="*/ 339 h 573"/>
                <a:gd name="T48" fmla="*/ 127 w 598"/>
                <a:gd name="T49" fmla="*/ 332 h 573"/>
                <a:gd name="T50" fmla="*/ 113 w 598"/>
                <a:gd name="T51" fmla="*/ 344 h 573"/>
                <a:gd name="T52" fmla="*/ 127 w 598"/>
                <a:gd name="T53" fmla="*/ 337 h 573"/>
                <a:gd name="T54" fmla="*/ 246 w 598"/>
                <a:gd name="T55" fmla="*/ 410 h 573"/>
                <a:gd name="T56" fmla="*/ 232 w 598"/>
                <a:gd name="T57" fmla="*/ 424 h 573"/>
                <a:gd name="T58" fmla="*/ 246 w 598"/>
                <a:gd name="T59" fmla="*/ 417 h 573"/>
                <a:gd name="T60" fmla="*/ 365 w 598"/>
                <a:gd name="T61" fmla="*/ 410 h 573"/>
                <a:gd name="T62" fmla="*/ 351 w 598"/>
                <a:gd name="T63" fmla="*/ 424 h 573"/>
                <a:gd name="T64" fmla="*/ 365 w 598"/>
                <a:gd name="T65" fmla="*/ 417 h 573"/>
                <a:gd name="T66" fmla="*/ 484 w 598"/>
                <a:gd name="T67" fmla="*/ 410 h 573"/>
                <a:gd name="T68" fmla="*/ 470 w 598"/>
                <a:gd name="T69" fmla="*/ 424 h 573"/>
                <a:gd name="T70" fmla="*/ 484 w 598"/>
                <a:gd name="T71" fmla="*/ 417 h 573"/>
                <a:gd name="T72" fmla="*/ 127 w 598"/>
                <a:gd name="T73" fmla="*/ 410 h 573"/>
                <a:gd name="T74" fmla="*/ 113 w 598"/>
                <a:gd name="T75" fmla="*/ 424 h 573"/>
                <a:gd name="T76" fmla="*/ 127 w 598"/>
                <a:gd name="T77" fmla="*/ 417 h 573"/>
                <a:gd name="T78" fmla="*/ 246 w 598"/>
                <a:gd name="T79" fmla="*/ 490 h 573"/>
                <a:gd name="T80" fmla="*/ 232 w 598"/>
                <a:gd name="T81" fmla="*/ 504 h 573"/>
                <a:gd name="T82" fmla="*/ 246 w 598"/>
                <a:gd name="T83" fmla="*/ 497 h 573"/>
                <a:gd name="T84" fmla="*/ 365 w 598"/>
                <a:gd name="T85" fmla="*/ 490 h 573"/>
                <a:gd name="T86" fmla="*/ 351 w 598"/>
                <a:gd name="T87" fmla="*/ 504 h 573"/>
                <a:gd name="T88" fmla="*/ 365 w 598"/>
                <a:gd name="T89" fmla="*/ 497 h 573"/>
                <a:gd name="T90" fmla="*/ 127 w 598"/>
                <a:gd name="T91" fmla="*/ 490 h 573"/>
                <a:gd name="T92" fmla="*/ 113 w 598"/>
                <a:gd name="T93" fmla="*/ 504 h 573"/>
                <a:gd name="T94" fmla="*/ 127 w 598"/>
                <a:gd name="T95" fmla="*/ 495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8" h="573">
                  <a:moveTo>
                    <a:pt x="598" y="341"/>
                  </a:moveTo>
                  <a:lnTo>
                    <a:pt x="598" y="573"/>
                  </a:lnTo>
                  <a:lnTo>
                    <a:pt x="0" y="573"/>
                  </a:lnTo>
                  <a:lnTo>
                    <a:pt x="0" y="59"/>
                  </a:lnTo>
                  <a:lnTo>
                    <a:pt x="598" y="59"/>
                  </a:lnTo>
                  <a:lnTo>
                    <a:pt x="598" y="341"/>
                  </a:lnTo>
                  <a:moveTo>
                    <a:pt x="0" y="176"/>
                  </a:moveTo>
                  <a:lnTo>
                    <a:pt x="598" y="176"/>
                  </a:lnTo>
                  <a:moveTo>
                    <a:pt x="120" y="0"/>
                  </a:moveTo>
                  <a:lnTo>
                    <a:pt x="120" y="121"/>
                  </a:lnTo>
                  <a:moveTo>
                    <a:pt x="477" y="0"/>
                  </a:moveTo>
                  <a:lnTo>
                    <a:pt x="477" y="121"/>
                  </a:lnTo>
                  <a:moveTo>
                    <a:pt x="246" y="259"/>
                  </a:moveTo>
                  <a:lnTo>
                    <a:pt x="246" y="252"/>
                  </a:lnTo>
                  <a:lnTo>
                    <a:pt x="232" y="252"/>
                  </a:lnTo>
                  <a:lnTo>
                    <a:pt x="232" y="266"/>
                  </a:lnTo>
                  <a:lnTo>
                    <a:pt x="246" y="266"/>
                  </a:lnTo>
                  <a:lnTo>
                    <a:pt x="246" y="259"/>
                  </a:lnTo>
                  <a:moveTo>
                    <a:pt x="365" y="257"/>
                  </a:moveTo>
                  <a:lnTo>
                    <a:pt x="365" y="252"/>
                  </a:lnTo>
                  <a:lnTo>
                    <a:pt x="351" y="252"/>
                  </a:lnTo>
                  <a:lnTo>
                    <a:pt x="351" y="266"/>
                  </a:lnTo>
                  <a:lnTo>
                    <a:pt x="365" y="266"/>
                  </a:lnTo>
                  <a:lnTo>
                    <a:pt x="365" y="257"/>
                  </a:lnTo>
                  <a:moveTo>
                    <a:pt x="484" y="259"/>
                  </a:moveTo>
                  <a:lnTo>
                    <a:pt x="484" y="252"/>
                  </a:lnTo>
                  <a:lnTo>
                    <a:pt x="470" y="252"/>
                  </a:lnTo>
                  <a:lnTo>
                    <a:pt x="470" y="266"/>
                  </a:lnTo>
                  <a:lnTo>
                    <a:pt x="484" y="266"/>
                  </a:lnTo>
                  <a:lnTo>
                    <a:pt x="484" y="259"/>
                  </a:lnTo>
                  <a:moveTo>
                    <a:pt x="246" y="339"/>
                  </a:moveTo>
                  <a:lnTo>
                    <a:pt x="246" y="332"/>
                  </a:lnTo>
                  <a:lnTo>
                    <a:pt x="232" y="332"/>
                  </a:lnTo>
                  <a:lnTo>
                    <a:pt x="232" y="344"/>
                  </a:lnTo>
                  <a:lnTo>
                    <a:pt x="246" y="344"/>
                  </a:lnTo>
                  <a:lnTo>
                    <a:pt x="246" y="339"/>
                  </a:lnTo>
                  <a:moveTo>
                    <a:pt x="365" y="337"/>
                  </a:moveTo>
                  <a:lnTo>
                    <a:pt x="365" y="332"/>
                  </a:lnTo>
                  <a:lnTo>
                    <a:pt x="351" y="332"/>
                  </a:lnTo>
                  <a:lnTo>
                    <a:pt x="351" y="344"/>
                  </a:lnTo>
                  <a:lnTo>
                    <a:pt x="365" y="344"/>
                  </a:lnTo>
                  <a:lnTo>
                    <a:pt x="365" y="337"/>
                  </a:lnTo>
                  <a:moveTo>
                    <a:pt x="484" y="339"/>
                  </a:moveTo>
                  <a:lnTo>
                    <a:pt x="484" y="332"/>
                  </a:lnTo>
                  <a:lnTo>
                    <a:pt x="470" y="332"/>
                  </a:lnTo>
                  <a:lnTo>
                    <a:pt x="470" y="344"/>
                  </a:lnTo>
                  <a:lnTo>
                    <a:pt x="484" y="344"/>
                  </a:lnTo>
                  <a:lnTo>
                    <a:pt x="484" y="339"/>
                  </a:lnTo>
                  <a:moveTo>
                    <a:pt x="127" y="337"/>
                  </a:moveTo>
                  <a:lnTo>
                    <a:pt x="127" y="332"/>
                  </a:lnTo>
                  <a:lnTo>
                    <a:pt x="113" y="332"/>
                  </a:lnTo>
                  <a:lnTo>
                    <a:pt x="113" y="344"/>
                  </a:lnTo>
                  <a:lnTo>
                    <a:pt x="127" y="344"/>
                  </a:lnTo>
                  <a:lnTo>
                    <a:pt x="127" y="337"/>
                  </a:lnTo>
                  <a:moveTo>
                    <a:pt x="246" y="417"/>
                  </a:moveTo>
                  <a:lnTo>
                    <a:pt x="246" y="410"/>
                  </a:lnTo>
                  <a:lnTo>
                    <a:pt x="232" y="410"/>
                  </a:lnTo>
                  <a:lnTo>
                    <a:pt x="232" y="424"/>
                  </a:lnTo>
                  <a:lnTo>
                    <a:pt x="246" y="424"/>
                  </a:lnTo>
                  <a:lnTo>
                    <a:pt x="246" y="417"/>
                  </a:lnTo>
                  <a:moveTo>
                    <a:pt x="365" y="417"/>
                  </a:moveTo>
                  <a:lnTo>
                    <a:pt x="365" y="410"/>
                  </a:lnTo>
                  <a:lnTo>
                    <a:pt x="351" y="410"/>
                  </a:lnTo>
                  <a:lnTo>
                    <a:pt x="351" y="424"/>
                  </a:lnTo>
                  <a:lnTo>
                    <a:pt x="365" y="424"/>
                  </a:lnTo>
                  <a:lnTo>
                    <a:pt x="365" y="417"/>
                  </a:lnTo>
                  <a:moveTo>
                    <a:pt x="484" y="417"/>
                  </a:moveTo>
                  <a:lnTo>
                    <a:pt x="484" y="410"/>
                  </a:lnTo>
                  <a:lnTo>
                    <a:pt x="470" y="410"/>
                  </a:lnTo>
                  <a:lnTo>
                    <a:pt x="470" y="424"/>
                  </a:lnTo>
                  <a:lnTo>
                    <a:pt x="484" y="424"/>
                  </a:lnTo>
                  <a:lnTo>
                    <a:pt x="484" y="417"/>
                  </a:lnTo>
                  <a:moveTo>
                    <a:pt x="127" y="417"/>
                  </a:moveTo>
                  <a:lnTo>
                    <a:pt x="127" y="410"/>
                  </a:lnTo>
                  <a:lnTo>
                    <a:pt x="113" y="410"/>
                  </a:lnTo>
                  <a:lnTo>
                    <a:pt x="113" y="424"/>
                  </a:lnTo>
                  <a:lnTo>
                    <a:pt x="127" y="424"/>
                  </a:lnTo>
                  <a:lnTo>
                    <a:pt x="127" y="417"/>
                  </a:lnTo>
                  <a:moveTo>
                    <a:pt x="246" y="497"/>
                  </a:moveTo>
                  <a:lnTo>
                    <a:pt x="246" y="490"/>
                  </a:lnTo>
                  <a:lnTo>
                    <a:pt x="232" y="490"/>
                  </a:lnTo>
                  <a:lnTo>
                    <a:pt x="232" y="504"/>
                  </a:lnTo>
                  <a:lnTo>
                    <a:pt x="246" y="504"/>
                  </a:lnTo>
                  <a:lnTo>
                    <a:pt x="246" y="497"/>
                  </a:lnTo>
                  <a:moveTo>
                    <a:pt x="365" y="497"/>
                  </a:moveTo>
                  <a:lnTo>
                    <a:pt x="365" y="490"/>
                  </a:lnTo>
                  <a:lnTo>
                    <a:pt x="351" y="490"/>
                  </a:lnTo>
                  <a:lnTo>
                    <a:pt x="351" y="504"/>
                  </a:lnTo>
                  <a:lnTo>
                    <a:pt x="365" y="504"/>
                  </a:lnTo>
                  <a:lnTo>
                    <a:pt x="365" y="497"/>
                  </a:lnTo>
                  <a:moveTo>
                    <a:pt x="127" y="495"/>
                  </a:moveTo>
                  <a:lnTo>
                    <a:pt x="127" y="490"/>
                  </a:lnTo>
                  <a:lnTo>
                    <a:pt x="113" y="490"/>
                  </a:lnTo>
                  <a:lnTo>
                    <a:pt x="113" y="504"/>
                  </a:lnTo>
                  <a:lnTo>
                    <a:pt x="127" y="504"/>
                  </a:lnTo>
                  <a:lnTo>
                    <a:pt x="127" y="495"/>
                  </a:lnTo>
                </a:path>
              </a:pathLst>
            </a:custGeom>
            <a:solidFill>
              <a:schemeClr val="bg1"/>
            </a:solidFill>
            <a:ln w="15875" cap="sq">
              <a:solidFill>
                <a:schemeClr val="tx2"/>
              </a:solidFill>
              <a:prstDash val="solid"/>
              <a:miter lim="800000"/>
              <a:headEnd/>
              <a:tailEnd/>
            </a:ln>
            <a:extLst/>
          </p:spPr>
          <p:txBody>
            <a:bodyPr vert="horz" wrap="square" lIns="89642" tIns="44821" rIns="89642" bIns="44821" numCol="1" anchor="t" anchorCtr="0" compatLnSpc="1">
              <a:prstTxWarp prst="textNoShape">
                <a:avLst/>
              </a:prstTxWarp>
            </a:bodyPr>
            <a:lstStyle/>
            <a:p>
              <a:pPr defTabSz="914367">
                <a:defRPr/>
              </a:pPr>
              <a:endParaRPr lang="en-US" sz="1765" dirty="0">
                <a:solidFill>
                  <a:srgbClr val="353535"/>
                </a:solidFill>
                <a:latin typeface="Segoe UI Semilight"/>
              </a:endParaRPr>
            </a:p>
          </p:txBody>
        </p:sp>
        <p:sp>
          <p:nvSpPr>
            <p:cNvPr id="30" name="CellPhone_E8EA" title="Icon of a cellphone">
              <a:extLst>
                <a:ext uri="{FF2B5EF4-FFF2-40B4-BE49-F238E27FC236}">
                  <a16:creationId xmlns:a16="http://schemas.microsoft.com/office/drawing/2014/main" id="{9BAA1E0D-904A-4546-B844-8E4CBEDAF275}"/>
                </a:ext>
              </a:extLst>
            </p:cNvPr>
            <p:cNvSpPr>
              <a:spLocks noChangeAspect="1" noEditPoints="1"/>
            </p:cNvSpPr>
            <p:nvPr/>
          </p:nvSpPr>
          <p:spPr bwMode="auto">
            <a:xfrm>
              <a:off x="3388965" y="3151640"/>
              <a:ext cx="219492" cy="36576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solidFill>
              <a:schemeClr val="bg1"/>
            </a:solidFill>
            <a:ln w="15875" cap="sq">
              <a:solidFill>
                <a:schemeClr val="tx2"/>
              </a:solidFill>
              <a:prstDash val="solid"/>
              <a:miter lim="800000"/>
              <a:headEnd/>
              <a:tailEnd/>
            </a:ln>
            <a:extLst/>
          </p:spPr>
          <p:txBody>
            <a:bodyPr vert="horz" wrap="square" lIns="89642" tIns="44821" rIns="89642" bIns="44821" numCol="1" anchor="t" anchorCtr="0" compatLnSpc="1">
              <a:prstTxWarp prst="textNoShape">
                <a:avLst/>
              </a:prstTxWarp>
            </a:bodyPr>
            <a:lstStyle/>
            <a:p>
              <a:pPr defTabSz="914367">
                <a:defRPr/>
              </a:pPr>
              <a:endParaRPr lang="en-US" sz="882" dirty="0">
                <a:gradFill>
                  <a:gsLst>
                    <a:gs pos="0">
                      <a:srgbClr val="505050"/>
                    </a:gs>
                    <a:gs pos="100000">
                      <a:srgbClr val="505050"/>
                    </a:gs>
                  </a:gsLst>
                </a:gradFill>
                <a:latin typeface="Segoe UI Semilight"/>
              </a:endParaRPr>
            </a:p>
          </p:txBody>
        </p:sp>
        <p:sp>
          <p:nvSpPr>
            <p:cNvPr id="31" name="location_5" title="Icon of a pin">
              <a:extLst>
                <a:ext uri="{FF2B5EF4-FFF2-40B4-BE49-F238E27FC236}">
                  <a16:creationId xmlns:a16="http://schemas.microsoft.com/office/drawing/2014/main" id="{669C310E-73CA-4D9A-BDC8-5F3D97D68737}"/>
                </a:ext>
              </a:extLst>
            </p:cNvPr>
            <p:cNvSpPr>
              <a:spLocks noChangeAspect="1" noEditPoints="1"/>
            </p:cNvSpPr>
            <p:nvPr/>
          </p:nvSpPr>
          <p:spPr bwMode="auto">
            <a:xfrm>
              <a:off x="3537557" y="3635321"/>
              <a:ext cx="130048" cy="365760"/>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solidFill>
              <a:schemeClr val="bg1"/>
            </a:solidFill>
            <a:ln w="15875" cap="sq">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defTabSz="914367">
                <a:defRPr/>
              </a:pPr>
              <a:endParaRPr lang="en-US" sz="882" dirty="0">
                <a:gradFill>
                  <a:gsLst>
                    <a:gs pos="0">
                      <a:srgbClr val="505050"/>
                    </a:gs>
                    <a:gs pos="100000">
                      <a:srgbClr val="505050"/>
                    </a:gs>
                  </a:gsLst>
                  <a:lin ang="5400000" scaled="1"/>
                </a:gradFill>
                <a:latin typeface="Segoe UI Semilight"/>
              </a:endParaRPr>
            </a:p>
          </p:txBody>
        </p:sp>
        <p:sp>
          <p:nvSpPr>
            <p:cNvPr id="33" name="POI_ECAF" title="Icon of a map location marker">
              <a:extLst>
                <a:ext uri="{FF2B5EF4-FFF2-40B4-BE49-F238E27FC236}">
                  <a16:creationId xmlns:a16="http://schemas.microsoft.com/office/drawing/2014/main" id="{634D9C4E-2E4D-424B-B5EE-49D74AF2783F}"/>
                </a:ext>
              </a:extLst>
            </p:cNvPr>
            <p:cNvSpPr>
              <a:spLocks noChangeAspect="1" noEditPoints="1"/>
            </p:cNvSpPr>
            <p:nvPr/>
          </p:nvSpPr>
          <p:spPr bwMode="auto">
            <a:xfrm>
              <a:off x="1489642" y="4157807"/>
              <a:ext cx="228577" cy="365760"/>
            </a:xfrm>
            <a:custGeom>
              <a:avLst/>
              <a:gdLst>
                <a:gd name="T0" fmla="*/ 2132 w 2244"/>
                <a:gd name="T1" fmla="*/ 1570 h 3590"/>
                <a:gd name="T2" fmla="*/ 1122 w 2244"/>
                <a:gd name="T3" fmla="*/ 3590 h 3590"/>
                <a:gd name="T4" fmla="*/ 112 w 2244"/>
                <a:gd name="T5" fmla="*/ 1570 h 3590"/>
                <a:gd name="T6" fmla="*/ 0 w 2244"/>
                <a:gd name="T7" fmla="*/ 1122 h 3590"/>
                <a:gd name="T8" fmla="*/ 1122 w 2244"/>
                <a:gd name="T9" fmla="*/ 0 h 3590"/>
                <a:gd name="T10" fmla="*/ 2244 w 2244"/>
                <a:gd name="T11" fmla="*/ 1122 h 3590"/>
                <a:gd name="T12" fmla="*/ 2132 w 2244"/>
                <a:gd name="T13" fmla="*/ 1570 h 3590"/>
                <a:gd name="T14" fmla="*/ 1122 w 2244"/>
                <a:gd name="T15" fmla="*/ 504 h 3590"/>
                <a:gd name="T16" fmla="*/ 501 w 2244"/>
                <a:gd name="T17" fmla="*/ 1125 h 3590"/>
                <a:gd name="T18" fmla="*/ 1122 w 2244"/>
                <a:gd name="T19" fmla="*/ 1746 h 3590"/>
                <a:gd name="T20" fmla="*/ 1743 w 2244"/>
                <a:gd name="T21" fmla="*/ 1125 h 3590"/>
                <a:gd name="T22" fmla="*/ 1122 w 2244"/>
                <a:gd name="T23" fmla="*/ 504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4" h="3590">
                  <a:moveTo>
                    <a:pt x="2132" y="1570"/>
                  </a:moveTo>
                  <a:cubicBezTo>
                    <a:pt x="1122" y="3590"/>
                    <a:pt x="1122" y="3590"/>
                    <a:pt x="1122" y="3590"/>
                  </a:cubicBezTo>
                  <a:cubicBezTo>
                    <a:pt x="112" y="1570"/>
                    <a:pt x="112" y="1570"/>
                    <a:pt x="112" y="1570"/>
                  </a:cubicBezTo>
                  <a:cubicBezTo>
                    <a:pt x="41" y="1432"/>
                    <a:pt x="0" y="1281"/>
                    <a:pt x="0" y="1122"/>
                  </a:cubicBezTo>
                  <a:cubicBezTo>
                    <a:pt x="0" y="502"/>
                    <a:pt x="502" y="0"/>
                    <a:pt x="1122" y="0"/>
                  </a:cubicBezTo>
                  <a:cubicBezTo>
                    <a:pt x="1742" y="0"/>
                    <a:pt x="2244" y="502"/>
                    <a:pt x="2244" y="1122"/>
                  </a:cubicBezTo>
                  <a:cubicBezTo>
                    <a:pt x="2244" y="1281"/>
                    <a:pt x="2203" y="1432"/>
                    <a:pt x="2132" y="1570"/>
                  </a:cubicBezTo>
                  <a:close/>
                  <a:moveTo>
                    <a:pt x="1122" y="504"/>
                  </a:moveTo>
                  <a:cubicBezTo>
                    <a:pt x="779" y="504"/>
                    <a:pt x="501" y="782"/>
                    <a:pt x="501" y="1125"/>
                  </a:cubicBezTo>
                  <a:cubicBezTo>
                    <a:pt x="501" y="1468"/>
                    <a:pt x="779" y="1746"/>
                    <a:pt x="1122" y="1746"/>
                  </a:cubicBezTo>
                  <a:cubicBezTo>
                    <a:pt x="1465" y="1746"/>
                    <a:pt x="1743" y="1468"/>
                    <a:pt x="1743" y="1125"/>
                  </a:cubicBezTo>
                  <a:cubicBezTo>
                    <a:pt x="1743" y="782"/>
                    <a:pt x="1465" y="504"/>
                    <a:pt x="1122" y="504"/>
                  </a:cubicBezTo>
                  <a:close/>
                </a:path>
              </a:pathLst>
            </a:custGeom>
            <a:solidFill>
              <a:schemeClr val="bg1"/>
            </a:solidFill>
            <a:ln w="15875" cap="sq">
              <a:solidFill>
                <a:schemeClr val="tx2"/>
              </a:solidFill>
              <a:prstDash val="solid"/>
              <a:miter lim="800000"/>
              <a:headEnd/>
              <a:tailEnd/>
            </a:ln>
            <a:extLst/>
          </p:spPr>
          <p:txBody>
            <a:bodyPr vert="horz" wrap="square" lIns="89642" tIns="44821" rIns="89642" bIns="44821" numCol="1" anchor="t" anchorCtr="0" compatLnSpc="1">
              <a:prstTxWarp prst="textNoShape">
                <a:avLst/>
              </a:prstTxWarp>
            </a:bodyPr>
            <a:lstStyle/>
            <a:p>
              <a:pPr defTabSz="914367">
                <a:defRPr/>
              </a:pPr>
              <a:endParaRPr lang="en-US" sz="882" dirty="0">
                <a:gradFill>
                  <a:gsLst>
                    <a:gs pos="0">
                      <a:srgbClr val="505050"/>
                    </a:gs>
                    <a:gs pos="100000">
                      <a:srgbClr val="505050"/>
                    </a:gs>
                  </a:gsLst>
                  <a:lin ang="5400000" scaled="1"/>
                </a:gradFill>
                <a:latin typeface="Segoe UI Semilight"/>
              </a:endParaRPr>
            </a:p>
          </p:txBody>
        </p:sp>
        <p:sp>
          <p:nvSpPr>
            <p:cNvPr id="44" name="Send" title="Icon of a paper airplane">
              <a:extLst>
                <a:ext uri="{FF2B5EF4-FFF2-40B4-BE49-F238E27FC236}">
                  <a16:creationId xmlns:a16="http://schemas.microsoft.com/office/drawing/2014/main" id="{9CF1D387-74E5-4F49-B1A1-CBC36E7962FE}"/>
                </a:ext>
              </a:extLst>
            </p:cNvPr>
            <p:cNvSpPr>
              <a:spLocks noChangeAspect="1" noEditPoints="1"/>
            </p:cNvSpPr>
            <p:nvPr/>
          </p:nvSpPr>
          <p:spPr bwMode="auto">
            <a:xfrm>
              <a:off x="1354160" y="3697880"/>
              <a:ext cx="457200" cy="305896"/>
            </a:xfrm>
            <a:custGeom>
              <a:avLst/>
              <a:gdLst>
                <a:gd name="T0" fmla="*/ 44 w 556"/>
                <a:gd name="T1" fmla="*/ 14 h 372"/>
                <a:gd name="T2" fmla="*/ 556 w 556"/>
                <a:gd name="T3" fmla="*/ 187 h 372"/>
                <a:gd name="T4" fmla="*/ 0 w 556"/>
                <a:gd name="T5" fmla="*/ 372 h 372"/>
                <a:gd name="T6" fmla="*/ 64 w 556"/>
                <a:gd name="T7" fmla="*/ 187 h 372"/>
                <a:gd name="T8" fmla="*/ 14 w 556"/>
                <a:gd name="T9" fmla="*/ 43 h 372"/>
                <a:gd name="T10" fmla="*/ 14 w 556"/>
                <a:gd name="T11" fmla="*/ 43 h 372"/>
                <a:gd name="T12" fmla="*/ 0 w 556"/>
                <a:gd name="T13" fmla="*/ 0 h 372"/>
                <a:gd name="T14" fmla="*/ 44 w 556"/>
                <a:gd name="T15" fmla="*/ 14 h 372"/>
                <a:gd name="T16" fmla="*/ 64 w 556"/>
                <a:gd name="T17" fmla="*/ 187 h 372"/>
                <a:gd name="T18" fmla="*/ 556 w 556"/>
                <a:gd name="T19" fmla="*/ 18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6" h="372">
                  <a:moveTo>
                    <a:pt x="44" y="14"/>
                  </a:moveTo>
                  <a:lnTo>
                    <a:pt x="556" y="187"/>
                  </a:lnTo>
                  <a:lnTo>
                    <a:pt x="0" y="372"/>
                  </a:lnTo>
                  <a:lnTo>
                    <a:pt x="64" y="187"/>
                  </a:lnTo>
                  <a:lnTo>
                    <a:pt x="14" y="43"/>
                  </a:lnTo>
                  <a:moveTo>
                    <a:pt x="14" y="43"/>
                  </a:moveTo>
                  <a:lnTo>
                    <a:pt x="0" y="0"/>
                  </a:lnTo>
                  <a:lnTo>
                    <a:pt x="44" y="14"/>
                  </a:lnTo>
                  <a:moveTo>
                    <a:pt x="64" y="187"/>
                  </a:moveTo>
                  <a:lnTo>
                    <a:pt x="556" y="187"/>
                  </a:lnTo>
                </a:path>
              </a:pathLst>
            </a:custGeom>
            <a:solidFill>
              <a:schemeClr val="bg2"/>
            </a:solidFill>
            <a:ln w="15875" cap="sq">
              <a:solidFill>
                <a:schemeClr val="tx2"/>
              </a:solidFill>
              <a:prstDash val="solid"/>
              <a:miter lim="800000"/>
              <a:headEnd/>
              <a:tailEnd/>
            </a:ln>
            <a:extLst/>
          </p:spPr>
          <p:txBody>
            <a:bodyPr vert="horz" wrap="square" lIns="89642" tIns="44821" rIns="89642" bIns="44821" numCol="1" anchor="t" anchorCtr="0" compatLnSpc="1">
              <a:prstTxWarp prst="textNoShape">
                <a:avLst/>
              </a:prstTxWarp>
            </a:bodyPr>
            <a:lstStyle/>
            <a:p>
              <a:pPr defTabSz="914367">
                <a:defRPr/>
              </a:pPr>
              <a:endParaRPr lang="en-US" sz="1765" dirty="0">
                <a:gradFill>
                  <a:gsLst>
                    <a:gs pos="0">
                      <a:srgbClr val="505050"/>
                    </a:gs>
                    <a:gs pos="100000">
                      <a:srgbClr val="505050"/>
                    </a:gs>
                  </a:gsLst>
                </a:gradFill>
                <a:latin typeface="Segoe UI Semilight"/>
              </a:endParaRPr>
            </a:p>
          </p:txBody>
        </p:sp>
        <p:sp>
          <p:nvSpPr>
            <p:cNvPr id="11" name="Oval 10">
              <a:extLst>
                <a:ext uri="{FF2B5EF4-FFF2-40B4-BE49-F238E27FC236}">
                  <a16:creationId xmlns:a16="http://schemas.microsoft.com/office/drawing/2014/main" id="{872963BC-C6ED-49D5-A933-AFF74E20E0C6}"/>
                </a:ext>
              </a:extLst>
            </p:cNvPr>
            <p:cNvSpPr/>
            <p:nvPr/>
          </p:nvSpPr>
          <p:spPr bwMode="auto">
            <a:xfrm>
              <a:off x="1425288" y="3140164"/>
              <a:ext cx="347439" cy="369502"/>
            </a:xfrm>
            <a:prstGeom prst="ellipse">
              <a:avLst/>
            </a:prstGeom>
            <a:solidFill>
              <a:schemeClr val="bg2"/>
            </a:solidFill>
            <a:ln w="15875" cap="sq">
              <a:solidFill>
                <a:schemeClr val="tx2">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914367"/>
              <a:endParaRPr lang="en-US" sz="1765" dirty="0">
                <a:gradFill>
                  <a:gsLst>
                    <a:gs pos="0">
                      <a:srgbClr val="505050"/>
                    </a:gs>
                    <a:gs pos="100000">
                      <a:srgbClr val="505050"/>
                    </a:gs>
                  </a:gsLst>
                </a:gradFill>
                <a:latin typeface="Segoe UI Semilight"/>
              </a:endParaRPr>
            </a:p>
          </p:txBody>
        </p:sp>
        <p:sp>
          <p:nvSpPr>
            <p:cNvPr id="34" name="globe_2" title="Icon of a sphere made of lines">
              <a:extLst>
                <a:ext uri="{FF2B5EF4-FFF2-40B4-BE49-F238E27FC236}">
                  <a16:creationId xmlns:a16="http://schemas.microsoft.com/office/drawing/2014/main" id="{C6DD61C0-CBC6-46DE-8038-266C04C195B6}"/>
                </a:ext>
              </a:extLst>
            </p:cNvPr>
            <p:cNvSpPr>
              <a:spLocks noChangeAspect="1" noEditPoints="1"/>
            </p:cNvSpPr>
            <p:nvPr/>
          </p:nvSpPr>
          <p:spPr bwMode="auto">
            <a:xfrm>
              <a:off x="1421051" y="3140163"/>
              <a:ext cx="365760" cy="365760"/>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solidFill>
              <a:schemeClr val="bg1"/>
            </a:solidFill>
            <a:ln w="15875" cap="flat">
              <a:solidFill>
                <a:schemeClr val="tx2"/>
              </a:solidFill>
              <a:prstDash val="solid"/>
              <a:miter lim="800000"/>
              <a:headEnd/>
              <a:tailEnd/>
            </a:ln>
            <a:extLst/>
          </p:spPr>
          <p:txBody>
            <a:bodyPr vert="horz" wrap="square" lIns="89642" tIns="44821" rIns="89642" bIns="44821" numCol="1" anchor="t" anchorCtr="0" compatLnSpc="1">
              <a:prstTxWarp prst="textNoShape">
                <a:avLst/>
              </a:prstTxWarp>
            </a:bodyPr>
            <a:lstStyle/>
            <a:p>
              <a:pPr defTabSz="914367">
                <a:defRPr/>
              </a:pPr>
              <a:endParaRPr lang="en-US" sz="882" dirty="0">
                <a:gradFill>
                  <a:gsLst>
                    <a:gs pos="0">
                      <a:srgbClr val="505050"/>
                    </a:gs>
                    <a:gs pos="100000">
                      <a:srgbClr val="505050"/>
                    </a:gs>
                  </a:gsLst>
                </a:gradFill>
                <a:latin typeface="Segoe UI Semilight"/>
              </a:endParaRPr>
            </a:p>
          </p:txBody>
        </p:sp>
        <p:grpSp>
          <p:nvGrpSpPr>
            <p:cNvPr id="49" name="Group 164">
              <a:extLst>
                <a:ext uri="{FF2B5EF4-FFF2-40B4-BE49-F238E27FC236}">
                  <a16:creationId xmlns:a16="http://schemas.microsoft.com/office/drawing/2014/main" id="{7747CA59-E11A-401A-A0BB-3D93508A4F4A}"/>
                </a:ext>
              </a:extLst>
            </p:cNvPr>
            <p:cNvGrpSpPr>
              <a:grpSpLocks noChangeAspect="1"/>
            </p:cNvGrpSpPr>
            <p:nvPr/>
          </p:nvGrpSpPr>
          <p:grpSpPr bwMode="auto">
            <a:xfrm>
              <a:off x="3377015" y="4239028"/>
              <a:ext cx="368300" cy="341313"/>
              <a:chOff x="3285" y="2750"/>
              <a:chExt cx="232" cy="215"/>
            </a:xfrm>
            <a:solidFill>
              <a:schemeClr val="bg1"/>
            </a:solidFill>
          </p:grpSpPr>
          <p:sp>
            <p:nvSpPr>
              <p:cNvPr id="50" name="Freeform 165">
                <a:extLst>
                  <a:ext uri="{FF2B5EF4-FFF2-40B4-BE49-F238E27FC236}">
                    <a16:creationId xmlns:a16="http://schemas.microsoft.com/office/drawing/2014/main" id="{1FD4F0A1-89D6-4908-8D74-A3E32E3450DE}"/>
                  </a:ext>
                </a:extLst>
              </p:cNvPr>
              <p:cNvSpPr>
                <a:spLocks/>
              </p:cNvSpPr>
              <p:nvPr/>
            </p:nvSpPr>
            <p:spPr bwMode="auto">
              <a:xfrm>
                <a:off x="3475" y="2750"/>
                <a:ext cx="26" cy="26"/>
              </a:xfrm>
              <a:custGeom>
                <a:avLst/>
                <a:gdLst>
                  <a:gd name="T0" fmla="*/ 42 w 42"/>
                  <a:gd name="T1" fmla="*/ 42 h 42"/>
                  <a:gd name="T2" fmla="*/ 42 w 42"/>
                  <a:gd name="T3" fmla="*/ 42 h 42"/>
                  <a:gd name="T4" fmla="*/ 42 w 42"/>
                  <a:gd name="T5" fmla="*/ 0 h 42"/>
                  <a:gd name="T6" fmla="*/ 0 w 42"/>
                  <a:gd name="T7" fmla="*/ 0 h 42"/>
                  <a:gd name="T8" fmla="*/ 42 w 42"/>
                  <a:gd name="T9" fmla="*/ 42 h 42"/>
                </a:gdLst>
                <a:ahLst/>
                <a:cxnLst>
                  <a:cxn ang="0">
                    <a:pos x="T0" y="T1"/>
                  </a:cxn>
                  <a:cxn ang="0">
                    <a:pos x="T2" y="T3"/>
                  </a:cxn>
                  <a:cxn ang="0">
                    <a:pos x="T4" y="T5"/>
                  </a:cxn>
                  <a:cxn ang="0">
                    <a:pos x="T6" y="T7"/>
                  </a:cxn>
                  <a:cxn ang="0">
                    <a:pos x="T8" y="T9"/>
                  </a:cxn>
                </a:cxnLst>
                <a:rect l="0" t="0" r="r" b="b"/>
                <a:pathLst>
                  <a:path w="42" h="42">
                    <a:moveTo>
                      <a:pt x="42" y="42"/>
                    </a:moveTo>
                    <a:lnTo>
                      <a:pt x="42" y="42"/>
                    </a:lnTo>
                    <a:lnTo>
                      <a:pt x="42" y="0"/>
                    </a:lnTo>
                    <a:lnTo>
                      <a:pt x="0" y="0"/>
                    </a:lnTo>
                    <a:cubicBezTo>
                      <a:pt x="17" y="10"/>
                      <a:pt x="32" y="24"/>
                      <a:pt x="42" y="42"/>
                    </a:cubicBez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51" name="Freeform 166">
                <a:extLst>
                  <a:ext uri="{FF2B5EF4-FFF2-40B4-BE49-F238E27FC236}">
                    <a16:creationId xmlns:a16="http://schemas.microsoft.com/office/drawing/2014/main" id="{2617D68C-9967-4F89-BDFA-07917FE3648A}"/>
                  </a:ext>
                </a:extLst>
              </p:cNvPr>
              <p:cNvSpPr>
                <a:spLocks/>
              </p:cNvSpPr>
              <p:nvPr/>
            </p:nvSpPr>
            <p:spPr bwMode="auto">
              <a:xfrm>
                <a:off x="3494" y="2839"/>
                <a:ext cx="7" cy="10"/>
              </a:xfrm>
              <a:custGeom>
                <a:avLst/>
                <a:gdLst>
                  <a:gd name="T0" fmla="*/ 10 w 10"/>
                  <a:gd name="T1" fmla="*/ 0 h 16"/>
                  <a:gd name="T2" fmla="*/ 10 w 10"/>
                  <a:gd name="T3" fmla="*/ 0 h 16"/>
                  <a:gd name="T4" fmla="*/ 0 w 10"/>
                  <a:gd name="T5" fmla="*/ 16 h 16"/>
                  <a:gd name="T6" fmla="*/ 10 w 10"/>
                  <a:gd name="T7" fmla="*/ 16 h 16"/>
                  <a:gd name="T8" fmla="*/ 10 w 10"/>
                  <a:gd name="T9" fmla="*/ 0 h 16"/>
                </a:gdLst>
                <a:ahLst/>
                <a:cxnLst>
                  <a:cxn ang="0">
                    <a:pos x="T0" y="T1"/>
                  </a:cxn>
                  <a:cxn ang="0">
                    <a:pos x="T2" y="T3"/>
                  </a:cxn>
                  <a:cxn ang="0">
                    <a:pos x="T4" y="T5"/>
                  </a:cxn>
                  <a:cxn ang="0">
                    <a:pos x="T6" y="T7"/>
                  </a:cxn>
                  <a:cxn ang="0">
                    <a:pos x="T8" y="T9"/>
                  </a:cxn>
                </a:cxnLst>
                <a:rect l="0" t="0" r="r" b="b"/>
                <a:pathLst>
                  <a:path w="10" h="16">
                    <a:moveTo>
                      <a:pt x="10" y="0"/>
                    </a:moveTo>
                    <a:lnTo>
                      <a:pt x="10" y="0"/>
                    </a:lnTo>
                    <a:cubicBezTo>
                      <a:pt x="7" y="6"/>
                      <a:pt x="3" y="11"/>
                      <a:pt x="0" y="16"/>
                    </a:cubicBezTo>
                    <a:lnTo>
                      <a:pt x="10" y="16"/>
                    </a:lnTo>
                    <a:lnTo>
                      <a:pt x="10"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52" name="Freeform 167">
                <a:extLst>
                  <a:ext uri="{FF2B5EF4-FFF2-40B4-BE49-F238E27FC236}">
                    <a16:creationId xmlns:a16="http://schemas.microsoft.com/office/drawing/2014/main" id="{07BC135C-A00D-4960-BFEB-47E9EB5BCD3A}"/>
                  </a:ext>
                </a:extLst>
              </p:cNvPr>
              <p:cNvSpPr>
                <a:spLocks/>
              </p:cNvSpPr>
              <p:nvPr/>
            </p:nvSpPr>
            <p:spPr bwMode="auto">
              <a:xfrm>
                <a:off x="3285" y="2750"/>
                <a:ext cx="126" cy="149"/>
              </a:xfrm>
              <a:custGeom>
                <a:avLst/>
                <a:gdLst>
                  <a:gd name="T0" fmla="*/ 202 w 202"/>
                  <a:gd name="T1" fmla="*/ 0 h 240"/>
                  <a:gd name="T2" fmla="*/ 202 w 202"/>
                  <a:gd name="T3" fmla="*/ 0 h 240"/>
                  <a:gd name="T4" fmla="*/ 0 w 202"/>
                  <a:gd name="T5" fmla="*/ 0 h 240"/>
                  <a:gd name="T6" fmla="*/ 0 w 202"/>
                  <a:gd name="T7" fmla="*/ 240 h 240"/>
                  <a:gd name="T8" fmla="*/ 160 w 202"/>
                  <a:gd name="T9" fmla="*/ 240 h 240"/>
                  <a:gd name="T10" fmla="*/ 160 w 202"/>
                  <a:gd name="T11" fmla="*/ 213 h 240"/>
                  <a:gd name="T12" fmla="*/ 164 w 202"/>
                  <a:gd name="T13" fmla="*/ 192 h 240"/>
                  <a:gd name="T14" fmla="*/ 176 w 202"/>
                  <a:gd name="T15" fmla="*/ 175 h 240"/>
                  <a:gd name="T16" fmla="*/ 181 w 202"/>
                  <a:gd name="T17" fmla="*/ 171 h 240"/>
                  <a:gd name="T18" fmla="*/ 147 w 202"/>
                  <a:gd name="T19" fmla="*/ 93 h 240"/>
                  <a:gd name="T20" fmla="*/ 202 w 202"/>
                  <a:gd name="T21"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240">
                    <a:moveTo>
                      <a:pt x="202" y="0"/>
                    </a:moveTo>
                    <a:lnTo>
                      <a:pt x="202" y="0"/>
                    </a:lnTo>
                    <a:lnTo>
                      <a:pt x="0" y="0"/>
                    </a:lnTo>
                    <a:lnTo>
                      <a:pt x="0" y="240"/>
                    </a:lnTo>
                    <a:lnTo>
                      <a:pt x="160" y="240"/>
                    </a:lnTo>
                    <a:lnTo>
                      <a:pt x="160" y="213"/>
                    </a:lnTo>
                    <a:cubicBezTo>
                      <a:pt x="160" y="206"/>
                      <a:pt x="162" y="199"/>
                      <a:pt x="164" y="192"/>
                    </a:cubicBezTo>
                    <a:cubicBezTo>
                      <a:pt x="167" y="186"/>
                      <a:pt x="171" y="180"/>
                      <a:pt x="176" y="175"/>
                    </a:cubicBezTo>
                    <a:cubicBezTo>
                      <a:pt x="177" y="174"/>
                      <a:pt x="179" y="173"/>
                      <a:pt x="181" y="171"/>
                    </a:cubicBezTo>
                    <a:cubicBezTo>
                      <a:pt x="160" y="152"/>
                      <a:pt x="147" y="124"/>
                      <a:pt x="147" y="93"/>
                    </a:cubicBezTo>
                    <a:cubicBezTo>
                      <a:pt x="147" y="53"/>
                      <a:pt x="169" y="18"/>
                      <a:pt x="202" y="0"/>
                    </a:cubicBez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53" name="Freeform 168">
                <a:extLst>
                  <a:ext uri="{FF2B5EF4-FFF2-40B4-BE49-F238E27FC236}">
                    <a16:creationId xmlns:a16="http://schemas.microsoft.com/office/drawing/2014/main" id="{867BED6D-9E04-4A07-814F-996C3B6A6866}"/>
                  </a:ext>
                </a:extLst>
              </p:cNvPr>
              <p:cNvSpPr>
                <a:spLocks/>
              </p:cNvSpPr>
              <p:nvPr/>
            </p:nvSpPr>
            <p:spPr bwMode="auto">
              <a:xfrm>
                <a:off x="3393" y="2758"/>
                <a:ext cx="99" cy="91"/>
              </a:xfrm>
              <a:custGeom>
                <a:avLst/>
                <a:gdLst>
                  <a:gd name="T0" fmla="*/ 0 w 159"/>
                  <a:gd name="T1" fmla="*/ 80 h 147"/>
                  <a:gd name="T2" fmla="*/ 0 w 159"/>
                  <a:gd name="T3" fmla="*/ 80 h 147"/>
                  <a:gd name="T4" fmla="*/ 36 w 159"/>
                  <a:gd name="T5" fmla="*/ 147 h 147"/>
                  <a:gd name="T6" fmla="*/ 39 w 159"/>
                  <a:gd name="T7" fmla="*/ 147 h 147"/>
                  <a:gd name="T8" fmla="*/ 39 w 159"/>
                  <a:gd name="T9" fmla="*/ 114 h 147"/>
                  <a:gd name="T10" fmla="*/ 27 w 159"/>
                  <a:gd name="T11" fmla="*/ 80 h 147"/>
                  <a:gd name="T12" fmla="*/ 79 w 159"/>
                  <a:gd name="T13" fmla="*/ 28 h 147"/>
                  <a:gd name="T14" fmla="*/ 132 w 159"/>
                  <a:gd name="T15" fmla="*/ 80 h 147"/>
                  <a:gd name="T16" fmla="*/ 119 w 159"/>
                  <a:gd name="T17" fmla="*/ 114 h 147"/>
                  <a:gd name="T18" fmla="*/ 119 w 159"/>
                  <a:gd name="T19" fmla="*/ 147 h 147"/>
                  <a:gd name="T20" fmla="*/ 124 w 159"/>
                  <a:gd name="T21" fmla="*/ 147 h 147"/>
                  <a:gd name="T22" fmla="*/ 159 w 159"/>
                  <a:gd name="T23" fmla="*/ 80 h 147"/>
                  <a:gd name="T24" fmla="*/ 79 w 159"/>
                  <a:gd name="T25" fmla="*/ 0 h 147"/>
                  <a:gd name="T26" fmla="*/ 0 w 159"/>
                  <a:gd name="T27" fmla="*/ 8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147">
                    <a:moveTo>
                      <a:pt x="0" y="80"/>
                    </a:moveTo>
                    <a:lnTo>
                      <a:pt x="0" y="80"/>
                    </a:lnTo>
                    <a:cubicBezTo>
                      <a:pt x="0" y="108"/>
                      <a:pt x="14" y="133"/>
                      <a:pt x="36" y="147"/>
                    </a:cubicBezTo>
                    <a:cubicBezTo>
                      <a:pt x="37" y="147"/>
                      <a:pt x="38" y="147"/>
                      <a:pt x="39" y="147"/>
                    </a:cubicBezTo>
                    <a:lnTo>
                      <a:pt x="39" y="114"/>
                    </a:lnTo>
                    <a:cubicBezTo>
                      <a:pt x="32" y="105"/>
                      <a:pt x="27" y="93"/>
                      <a:pt x="27" y="80"/>
                    </a:cubicBezTo>
                    <a:cubicBezTo>
                      <a:pt x="27" y="51"/>
                      <a:pt x="50" y="28"/>
                      <a:pt x="79" y="28"/>
                    </a:cubicBezTo>
                    <a:cubicBezTo>
                      <a:pt x="108" y="28"/>
                      <a:pt x="132" y="51"/>
                      <a:pt x="132" y="80"/>
                    </a:cubicBezTo>
                    <a:cubicBezTo>
                      <a:pt x="132" y="93"/>
                      <a:pt x="127" y="105"/>
                      <a:pt x="119" y="114"/>
                    </a:cubicBezTo>
                    <a:lnTo>
                      <a:pt x="119" y="147"/>
                    </a:lnTo>
                    <a:lnTo>
                      <a:pt x="124" y="147"/>
                    </a:lnTo>
                    <a:cubicBezTo>
                      <a:pt x="145" y="133"/>
                      <a:pt x="159" y="108"/>
                      <a:pt x="159" y="80"/>
                    </a:cubicBezTo>
                    <a:cubicBezTo>
                      <a:pt x="159" y="36"/>
                      <a:pt x="123" y="0"/>
                      <a:pt x="79" y="0"/>
                    </a:cubicBezTo>
                    <a:cubicBezTo>
                      <a:pt x="35" y="0"/>
                      <a:pt x="0" y="36"/>
                      <a:pt x="0" y="80"/>
                    </a:cubicBez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54" name="Freeform 169">
                <a:extLst>
                  <a:ext uri="{FF2B5EF4-FFF2-40B4-BE49-F238E27FC236}">
                    <a16:creationId xmlns:a16="http://schemas.microsoft.com/office/drawing/2014/main" id="{CE16F3B7-EFB9-447F-A00C-8B72B57EE6CD}"/>
                  </a:ext>
                </a:extLst>
              </p:cNvPr>
              <p:cNvSpPr>
                <a:spLocks/>
              </p:cNvSpPr>
              <p:nvPr/>
            </p:nvSpPr>
            <p:spPr bwMode="auto">
              <a:xfrm>
                <a:off x="3401" y="2799"/>
                <a:ext cx="116" cy="166"/>
              </a:xfrm>
              <a:custGeom>
                <a:avLst/>
                <a:gdLst>
                  <a:gd name="T0" fmla="*/ 183 w 187"/>
                  <a:gd name="T1" fmla="*/ 110 h 266"/>
                  <a:gd name="T2" fmla="*/ 183 w 187"/>
                  <a:gd name="T3" fmla="*/ 110 h 266"/>
                  <a:gd name="T4" fmla="*/ 173 w 187"/>
                  <a:gd name="T5" fmla="*/ 106 h 266"/>
                  <a:gd name="T6" fmla="*/ 118 w 187"/>
                  <a:gd name="T7" fmla="*/ 106 h 266"/>
                  <a:gd name="T8" fmla="*/ 80 w 187"/>
                  <a:gd name="T9" fmla="*/ 106 h 266"/>
                  <a:gd name="T10" fmla="*/ 80 w 187"/>
                  <a:gd name="T11" fmla="*/ 92 h 266"/>
                  <a:gd name="T12" fmla="*/ 80 w 187"/>
                  <a:gd name="T13" fmla="*/ 64 h 266"/>
                  <a:gd name="T14" fmla="*/ 80 w 187"/>
                  <a:gd name="T15" fmla="*/ 13 h 266"/>
                  <a:gd name="T16" fmla="*/ 76 w 187"/>
                  <a:gd name="T17" fmla="*/ 4 h 266"/>
                  <a:gd name="T18" fmla="*/ 67 w 187"/>
                  <a:gd name="T19" fmla="*/ 0 h 266"/>
                  <a:gd name="T20" fmla="*/ 57 w 187"/>
                  <a:gd name="T21" fmla="*/ 4 h 266"/>
                  <a:gd name="T22" fmla="*/ 53 w 187"/>
                  <a:gd name="T23" fmla="*/ 13 h 266"/>
                  <a:gd name="T24" fmla="*/ 53 w 187"/>
                  <a:gd name="T25" fmla="*/ 64 h 266"/>
                  <a:gd name="T26" fmla="*/ 53 w 187"/>
                  <a:gd name="T27" fmla="*/ 92 h 266"/>
                  <a:gd name="T28" fmla="*/ 53 w 187"/>
                  <a:gd name="T29" fmla="*/ 119 h 266"/>
                  <a:gd name="T30" fmla="*/ 53 w 187"/>
                  <a:gd name="T31" fmla="*/ 173 h 266"/>
                  <a:gd name="T32" fmla="*/ 49 w 187"/>
                  <a:gd name="T33" fmla="*/ 183 h 266"/>
                  <a:gd name="T34" fmla="*/ 40 w 187"/>
                  <a:gd name="T35" fmla="*/ 186 h 266"/>
                  <a:gd name="T36" fmla="*/ 30 w 187"/>
                  <a:gd name="T37" fmla="*/ 183 h 266"/>
                  <a:gd name="T38" fmla="*/ 27 w 187"/>
                  <a:gd name="T39" fmla="*/ 173 h 266"/>
                  <a:gd name="T40" fmla="*/ 27 w 187"/>
                  <a:gd name="T41" fmla="*/ 112 h 266"/>
                  <a:gd name="T42" fmla="*/ 27 w 187"/>
                  <a:gd name="T43" fmla="*/ 106 h 266"/>
                  <a:gd name="T44" fmla="*/ 18 w 187"/>
                  <a:gd name="T45" fmla="*/ 108 h 266"/>
                  <a:gd name="T46" fmla="*/ 16 w 187"/>
                  <a:gd name="T47" fmla="*/ 109 h 266"/>
                  <a:gd name="T48" fmla="*/ 8 w 187"/>
                  <a:gd name="T49" fmla="*/ 114 h 266"/>
                  <a:gd name="T50" fmla="*/ 2 w 187"/>
                  <a:gd name="T51" fmla="*/ 123 h 266"/>
                  <a:gd name="T52" fmla="*/ 0 w 187"/>
                  <a:gd name="T53" fmla="*/ 133 h 266"/>
                  <a:gd name="T54" fmla="*/ 0 w 187"/>
                  <a:gd name="T55" fmla="*/ 173 h 266"/>
                  <a:gd name="T56" fmla="*/ 7 w 187"/>
                  <a:gd name="T57" fmla="*/ 210 h 266"/>
                  <a:gd name="T58" fmla="*/ 27 w 187"/>
                  <a:gd name="T59" fmla="*/ 239 h 266"/>
                  <a:gd name="T60" fmla="*/ 57 w 187"/>
                  <a:gd name="T61" fmla="*/ 259 h 266"/>
                  <a:gd name="T62" fmla="*/ 93 w 187"/>
                  <a:gd name="T63" fmla="*/ 266 h 266"/>
                  <a:gd name="T64" fmla="*/ 130 w 187"/>
                  <a:gd name="T65" fmla="*/ 259 h 266"/>
                  <a:gd name="T66" fmla="*/ 159 w 187"/>
                  <a:gd name="T67" fmla="*/ 239 h 266"/>
                  <a:gd name="T68" fmla="*/ 179 w 187"/>
                  <a:gd name="T69" fmla="*/ 210 h 266"/>
                  <a:gd name="T70" fmla="*/ 187 w 187"/>
                  <a:gd name="T71" fmla="*/ 173 h 266"/>
                  <a:gd name="T72" fmla="*/ 187 w 187"/>
                  <a:gd name="T73" fmla="*/ 120 h 266"/>
                  <a:gd name="T74" fmla="*/ 183 w 187"/>
                  <a:gd name="T75" fmla="*/ 11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7" h="266">
                    <a:moveTo>
                      <a:pt x="183" y="110"/>
                    </a:moveTo>
                    <a:lnTo>
                      <a:pt x="183" y="110"/>
                    </a:lnTo>
                    <a:cubicBezTo>
                      <a:pt x="180" y="108"/>
                      <a:pt x="177" y="106"/>
                      <a:pt x="173" y="106"/>
                    </a:cubicBezTo>
                    <a:lnTo>
                      <a:pt x="118" y="106"/>
                    </a:lnTo>
                    <a:lnTo>
                      <a:pt x="80" y="106"/>
                    </a:lnTo>
                    <a:lnTo>
                      <a:pt x="80" y="92"/>
                    </a:lnTo>
                    <a:lnTo>
                      <a:pt x="80" y="64"/>
                    </a:lnTo>
                    <a:lnTo>
                      <a:pt x="80" y="13"/>
                    </a:lnTo>
                    <a:cubicBezTo>
                      <a:pt x="80" y="10"/>
                      <a:pt x="79" y="6"/>
                      <a:pt x="76" y="4"/>
                    </a:cubicBezTo>
                    <a:cubicBezTo>
                      <a:pt x="73" y="1"/>
                      <a:pt x="70" y="0"/>
                      <a:pt x="67" y="0"/>
                    </a:cubicBezTo>
                    <a:cubicBezTo>
                      <a:pt x="63" y="0"/>
                      <a:pt x="60" y="1"/>
                      <a:pt x="57" y="4"/>
                    </a:cubicBezTo>
                    <a:cubicBezTo>
                      <a:pt x="54" y="6"/>
                      <a:pt x="53" y="10"/>
                      <a:pt x="53" y="13"/>
                    </a:cubicBezTo>
                    <a:lnTo>
                      <a:pt x="53" y="64"/>
                    </a:lnTo>
                    <a:lnTo>
                      <a:pt x="53" y="92"/>
                    </a:lnTo>
                    <a:lnTo>
                      <a:pt x="53" y="119"/>
                    </a:lnTo>
                    <a:lnTo>
                      <a:pt x="53" y="173"/>
                    </a:lnTo>
                    <a:cubicBezTo>
                      <a:pt x="53" y="177"/>
                      <a:pt x="52" y="180"/>
                      <a:pt x="49" y="183"/>
                    </a:cubicBezTo>
                    <a:cubicBezTo>
                      <a:pt x="47" y="185"/>
                      <a:pt x="43" y="186"/>
                      <a:pt x="40" y="186"/>
                    </a:cubicBezTo>
                    <a:cubicBezTo>
                      <a:pt x="36" y="186"/>
                      <a:pt x="33" y="185"/>
                      <a:pt x="30" y="183"/>
                    </a:cubicBezTo>
                    <a:cubicBezTo>
                      <a:pt x="28" y="180"/>
                      <a:pt x="27" y="177"/>
                      <a:pt x="27" y="173"/>
                    </a:cubicBezTo>
                    <a:lnTo>
                      <a:pt x="27" y="112"/>
                    </a:lnTo>
                    <a:lnTo>
                      <a:pt x="27" y="106"/>
                    </a:lnTo>
                    <a:cubicBezTo>
                      <a:pt x="23" y="106"/>
                      <a:pt x="21" y="107"/>
                      <a:pt x="18" y="108"/>
                    </a:cubicBezTo>
                    <a:cubicBezTo>
                      <a:pt x="17" y="108"/>
                      <a:pt x="17" y="108"/>
                      <a:pt x="16" y="109"/>
                    </a:cubicBezTo>
                    <a:cubicBezTo>
                      <a:pt x="13" y="110"/>
                      <a:pt x="10" y="112"/>
                      <a:pt x="8" y="114"/>
                    </a:cubicBezTo>
                    <a:cubicBezTo>
                      <a:pt x="5" y="117"/>
                      <a:pt x="3" y="120"/>
                      <a:pt x="2" y="123"/>
                    </a:cubicBezTo>
                    <a:cubicBezTo>
                      <a:pt x="1" y="126"/>
                      <a:pt x="0" y="129"/>
                      <a:pt x="0" y="133"/>
                    </a:cubicBezTo>
                    <a:lnTo>
                      <a:pt x="0" y="173"/>
                    </a:lnTo>
                    <a:cubicBezTo>
                      <a:pt x="0" y="186"/>
                      <a:pt x="2" y="198"/>
                      <a:pt x="7" y="210"/>
                    </a:cubicBezTo>
                    <a:cubicBezTo>
                      <a:pt x="12" y="221"/>
                      <a:pt x="19" y="231"/>
                      <a:pt x="27" y="239"/>
                    </a:cubicBezTo>
                    <a:cubicBezTo>
                      <a:pt x="36" y="248"/>
                      <a:pt x="46" y="254"/>
                      <a:pt x="57" y="259"/>
                    </a:cubicBezTo>
                    <a:cubicBezTo>
                      <a:pt x="68" y="264"/>
                      <a:pt x="80" y="266"/>
                      <a:pt x="93" y="266"/>
                    </a:cubicBezTo>
                    <a:cubicBezTo>
                      <a:pt x="106" y="266"/>
                      <a:pt x="118" y="264"/>
                      <a:pt x="130" y="259"/>
                    </a:cubicBezTo>
                    <a:cubicBezTo>
                      <a:pt x="141" y="254"/>
                      <a:pt x="151" y="248"/>
                      <a:pt x="159" y="239"/>
                    </a:cubicBezTo>
                    <a:cubicBezTo>
                      <a:pt x="168" y="231"/>
                      <a:pt x="174" y="221"/>
                      <a:pt x="179" y="210"/>
                    </a:cubicBezTo>
                    <a:cubicBezTo>
                      <a:pt x="184" y="198"/>
                      <a:pt x="187" y="186"/>
                      <a:pt x="187" y="173"/>
                    </a:cubicBezTo>
                    <a:lnTo>
                      <a:pt x="187" y="120"/>
                    </a:lnTo>
                    <a:cubicBezTo>
                      <a:pt x="187" y="116"/>
                      <a:pt x="185" y="113"/>
                      <a:pt x="183" y="110"/>
                    </a:cubicBez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grpSp>
        <p:grpSp>
          <p:nvGrpSpPr>
            <p:cNvPr id="57" name="Group 122">
              <a:extLst>
                <a:ext uri="{FF2B5EF4-FFF2-40B4-BE49-F238E27FC236}">
                  <a16:creationId xmlns:a16="http://schemas.microsoft.com/office/drawing/2014/main" id="{920C1237-3B6E-4530-9D69-690D05BD327B}"/>
                </a:ext>
              </a:extLst>
            </p:cNvPr>
            <p:cNvGrpSpPr>
              <a:grpSpLocks noChangeAspect="1"/>
            </p:cNvGrpSpPr>
            <p:nvPr/>
          </p:nvGrpSpPr>
          <p:grpSpPr bwMode="auto">
            <a:xfrm>
              <a:off x="2499257" y="2337965"/>
              <a:ext cx="315913" cy="320675"/>
              <a:chOff x="5900" y="2095"/>
              <a:chExt cx="199" cy="202"/>
            </a:xfrm>
            <a:solidFill>
              <a:schemeClr val="bg1"/>
            </a:solidFill>
          </p:grpSpPr>
          <p:sp>
            <p:nvSpPr>
              <p:cNvPr id="61" name="Freeform 123">
                <a:extLst>
                  <a:ext uri="{FF2B5EF4-FFF2-40B4-BE49-F238E27FC236}">
                    <a16:creationId xmlns:a16="http://schemas.microsoft.com/office/drawing/2014/main" id="{1595AD9F-6911-4B0D-8C28-B9E5B80BB0E8}"/>
                  </a:ext>
                </a:extLst>
              </p:cNvPr>
              <p:cNvSpPr>
                <a:spLocks/>
              </p:cNvSpPr>
              <p:nvPr/>
            </p:nvSpPr>
            <p:spPr bwMode="auto">
              <a:xfrm>
                <a:off x="5900" y="2095"/>
                <a:ext cx="108" cy="179"/>
              </a:xfrm>
              <a:custGeom>
                <a:avLst/>
                <a:gdLst>
                  <a:gd name="T0" fmla="*/ 150 w 174"/>
                  <a:gd name="T1" fmla="*/ 0 h 289"/>
                  <a:gd name="T2" fmla="*/ 150 w 174"/>
                  <a:gd name="T3" fmla="*/ 0 h 289"/>
                  <a:gd name="T4" fmla="*/ 0 w 174"/>
                  <a:gd name="T5" fmla="*/ 0 h 289"/>
                  <a:gd name="T6" fmla="*/ 0 w 174"/>
                  <a:gd name="T7" fmla="*/ 289 h 289"/>
                  <a:gd name="T8" fmla="*/ 67 w 174"/>
                  <a:gd name="T9" fmla="*/ 289 h 289"/>
                  <a:gd name="T10" fmla="*/ 67 w 174"/>
                  <a:gd name="T11" fmla="*/ 33 h 289"/>
                  <a:gd name="T12" fmla="*/ 174 w 174"/>
                  <a:gd name="T13" fmla="*/ 33 h 289"/>
                  <a:gd name="T14" fmla="*/ 150 w 174"/>
                  <a:gd name="T15" fmla="*/ 0 h 2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89">
                    <a:moveTo>
                      <a:pt x="150" y="0"/>
                    </a:moveTo>
                    <a:lnTo>
                      <a:pt x="150" y="0"/>
                    </a:lnTo>
                    <a:lnTo>
                      <a:pt x="0" y="0"/>
                    </a:lnTo>
                    <a:lnTo>
                      <a:pt x="0" y="289"/>
                    </a:lnTo>
                    <a:lnTo>
                      <a:pt x="67" y="289"/>
                    </a:lnTo>
                    <a:lnTo>
                      <a:pt x="67" y="33"/>
                    </a:lnTo>
                    <a:lnTo>
                      <a:pt x="174" y="33"/>
                    </a:lnTo>
                    <a:lnTo>
                      <a:pt x="150"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64" name="Freeform 124">
                <a:extLst>
                  <a:ext uri="{FF2B5EF4-FFF2-40B4-BE49-F238E27FC236}">
                    <a16:creationId xmlns:a16="http://schemas.microsoft.com/office/drawing/2014/main" id="{55EAC103-1C46-4849-94FF-C1276965624F}"/>
                  </a:ext>
                </a:extLst>
              </p:cNvPr>
              <p:cNvSpPr>
                <a:spLocks noEditPoints="1"/>
              </p:cNvSpPr>
              <p:nvPr/>
            </p:nvSpPr>
            <p:spPr bwMode="auto">
              <a:xfrm>
                <a:off x="5957" y="2132"/>
                <a:ext cx="142" cy="165"/>
              </a:xfrm>
              <a:custGeom>
                <a:avLst/>
                <a:gdLst>
                  <a:gd name="T0" fmla="*/ 200 w 228"/>
                  <a:gd name="T1" fmla="*/ 134 h 267"/>
                  <a:gd name="T2" fmla="*/ 200 w 228"/>
                  <a:gd name="T3" fmla="*/ 134 h 267"/>
                  <a:gd name="T4" fmla="*/ 27 w 228"/>
                  <a:gd name="T5" fmla="*/ 134 h 267"/>
                  <a:gd name="T6" fmla="*/ 27 w 228"/>
                  <a:gd name="T7" fmla="*/ 107 h 267"/>
                  <a:gd name="T8" fmla="*/ 200 w 228"/>
                  <a:gd name="T9" fmla="*/ 107 h 267"/>
                  <a:gd name="T10" fmla="*/ 200 w 228"/>
                  <a:gd name="T11" fmla="*/ 134 h 267"/>
                  <a:gd name="T12" fmla="*/ 200 w 228"/>
                  <a:gd name="T13" fmla="*/ 187 h 267"/>
                  <a:gd name="T14" fmla="*/ 200 w 228"/>
                  <a:gd name="T15" fmla="*/ 187 h 267"/>
                  <a:gd name="T16" fmla="*/ 27 w 228"/>
                  <a:gd name="T17" fmla="*/ 187 h 267"/>
                  <a:gd name="T18" fmla="*/ 27 w 228"/>
                  <a:gd name="T19" fmla="*/ 160 h 267"/>
                  <a:gd name="T20" fmla="*/ 200 w 228"/>
                  <a:gd name="T21" fmla="*/ 160 h 267"/>
                  <a:gd name="T22" fmla="*/ 200 w 228"/>
                  <a:gd name="T23" fmla="*/ 187 h 267"/>
                  <a:gd name="T24" fmla="*/ 200 w 228"/>
                  <a:gd name="T25" fmla="*/ 240 h 267"/>
                  <a:gd name="T26" fmla="*/ 200 w 228"/>
                  <a:gd name="T27" fmla="*/ 240 h 267"/>
                  <a:gd name="T28" fmla="*/ 27 w 228"/>
                  <a:gd name="T29" fmla="*/ 240 h 267"/>
                  <a:gd name="T30" fmla="*/ 27 w 228"/>
                  <a:gd name="T31" fmla="*/ 213 h 267"/>
                  <a:gd name="T32" fmla="*/ 200 w 228"/>
                  <a:gd name="T33" fmla="*/ 213 h 267"/>
                  <a:gd name="T34" fmla="*/ 200 w 228"/>
                  <a:gd name="T35" fmla="*/ 240 h 267"/>
                  <a:gd name="T36" fmla="*/ 27 w 228"/>
                  <a:gd name="T37" fmla="*/ 54 h 267"/>
                  <a:gd name="T38" fmla="*/ 27 w 228"/>
                  <a:gd name="T39" fmla="*/ 54 h 267"/>
                  <a:gd name="T40" fmla="*/ 94 w 228"/>
                  <a:gd name="T41" fmla="*/ 54 h 267"/>
                  <a:gd name="T42" fmla="*/ 94 w 228"/>
                  <a:gd name="T43" fmla="*/ 80 h 267"/>
                  <a:gd name="T44" fmla="*/ 27 w 228"/>
                  <a:gd name="T45" fmla="*/ 80 h 267"/>
                  <a:gd name="T46" fmla="*/ 27 w 228"/>
                  <a:gd name="T47" fmla="*/ 54 h 267"/>
                  <a:gd name="T48" fmla="*/ 212 w 228"/>
                  <a:gd name="T49" fmla="*/ 0 h 267"/>
                  <a:gd name="T50" fmla="*/ 212 w 228"/>
                  <a:gd name="T51" fmla="*/ 0 h 267"/>
                  <a:gd name="T52" fmla="*/ 93 w 228"/>
                  <a:gd name="T53" fmla="*/ 0 h 267"/>
                  <a:gd name="T54" fmla="*/ 0 w 228"/>
                  <a:gd name="T55" fmla="*/ 0 h 267"/>
                  <a:gd name="T56" fmla="*/ 0 w 228"/>
                  <a:gd name="T57" fmla="*/ 267 h 267"/>
                  <a:gd name="T58" fmla="*/ 225 w 228"/>
                  <a:gd name="T59" fmla="*/ 267 h 267"/>
                  <a:gd name="T60" fmla="*/ 228 w 228"/>
                  <a:gd name="T61" fmla="*/ 16 h 267"/>
                  <a:gd name="T62" fmla="*/ 212 w 228"/>
                  <a:gd name="T6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267">
                    <a:moveTo>
                      <a:pt x="200" y="134"/>
                    </a:moveTo>
                    <a:lnTo>
                      <a:pt x="200" y="134"/>
                    </a:lnTo>
                    <a:lnTo>
                      <a:pt x="27" y="134"/>
                    </a:lnTo>
                    <a:lnTo>
                      <a:pt x="27" y="107"/>
                    </a:lnTo>
                    <a:lnTo>
                      <a:pt x="200" y="107"/>
                    </a:lnTo>
                    <a:lnTo>
                      <a:pt x="200" y="134"/>
                    </a:lnTo>
                    <a:close/>
                    <a:moveTo>
                      <a:pt x="200" y="187"/>
                    </a:moveTo>
                    <a:lnTo>
                      <a:pt x="200" y="187"/>
                    </a:lnTo>
                    <a:lnTo>
                      <a:pt x="27" y="187"/>
                    </a:lnTo>
                    <a:lnTo>
                      <a:pt x="27" y="160"/>
                    </a:lnTo>
                    <a:lnTo>
                      <a:pt x="200" y="160"/>
                    </a:lnTo>
                    <a:lnTo>
                      <a:pt x="200" y="187"/>
                    </a:lnTo>
                    <a:close/>
                    <a:moveTo>
                      <a:pt x="200" y="240"/>
                    </a:moveTo>
                    <a:lnTo>
                      <a:pt x="200" y="240"/>
                    </a:lnTo>
                    <a:lnTo>
                      <a:pt x="27" y="240"/>
                    </a:lnTo>
                    <a:lnTo>
                      <a:pt x="27" y="213"/>
                    </a:lnTo>
                    <a:lnTo>
                      <a:pt x="200" y="213"/>
                    </a:lnTo>
                    <a:lnTo>
                      <a:pt x="200" y="240"/>
                    </a:lnTo>
                    <a:close/>
                    <a:moveTo>
                      <a:pt x="27" y="54"/>
                    </a:moveTo>
                    <a:lnTo>
                      <a:pt x="27" y="54"/>
                    </a:lnTo>
                    <a:lnTo>
                      <a:pt x="94" y="54"/>
                    </a:lnTo>
                    <a:lnTo>
                      <a:pt x="94" y="80"/>
                    </a:lnTo>
                    <a:lnTo>
                      <a:pt x="27" y="80"/>
                    </a:lnTo>
                    <a:lnTo>
                      <a:pt x="27" y="54"/>
                    </a:lnTo>
                    <a:close/>
                    <a:moveTo>
                      <a:pt x="212" y="0"/>
                    </a:moveTo>
                    <a:lnTo>
                      <a:pt x="212" y="0"/>
                    </a:lnTo>
                    <a:lnTo>
                      <a:pt x="93" y="0"/>
                    </a:lnTo>
                    <a:lnTo>
                      <a:pt x="0" y="0"/>
                    </a:lnTo>
                    <a:lnTo>
                      <a:pt x="0" y="267"/>
                    </a:lnTo>
                    <a:lnTo>
                      <a:pt x="225" y="267"/>
                    </a:lnTo>
                    <a:lnTo>
                      <a:pt x="228" y="16"/>
                    </a:lnTo>
                    <a:lnTo>
                      <a:pt x="212"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grpSp>
        <p:grpSp>
          <p:nvGrpSpPr>
            <p:cNvPr id="12" name="Group 4">
              <a:extLst>
                <a:ext uri="{FF2B5EF4-FFF2-40B4-BE49-F238E27FC236}">
                  <a16:creationId xmlns:a16="http://schemas.microsoft.com/office/drawing/2014/main" id="{2B2F86D5-AB8F-40B2-B6EF-B01FCB11032E}"/>
                </a:ext>
              </a:extLst>
            </p:cNvPr>
            <p:cNvGrpSpPr>
              <a:grpSpLocks noChangeAspect="1"/>
            </p:cNvGrpSpPr>
            <p:nvPr/>
          </p:nvGrpSpPr>
          <p:grpSpPr bwMode="auto">
            <a:xfrm>
              <a:off x="2054226" y="3265488"/>
              <a:ext cx="1076325" cy="1339850"/>
              <a:chOff x="1294" y="2057"/>
              <a:chExt cx="678" cy="844"/>
            </a:xfrm>
            <a:solidFill>
              <a:schemeClr val="bg2"/>
            </a:solidFill>
          </p:grpSpPr>
          <p:sp>
            <p:nvSpPr>
              <p:cNvPr id="14" name="Freeform 5">
                <a:extLst>
                  <a:ext uri="{FF2B5EF4-FFF2-40B4-BE49-F238E27FC236}">
                    <a16:creationId xmlns:a16="http://schemas.microsoft.com/office/drawing/2014/main" id="{342EB817-1BE2-4210-935B-965EB6A7B66D}"/>
                  </a:ext>
                </a:extLst>
              </p:cNvPr>
              <p:cNvSpPr>
                <a:spLocks/>
              </p:cNvSpPr>
              <p:nvPr/>
            </p:nvSpPr>
            <p:spPr bwMode="auto">
              <a:xfrm>
                <a:off x="1408" y="2057"/>
                <a:ext cx="450" cy="450"/>
              </a:xfrm>
              <a:custGeom>
                <a:avLst/>
                <a:gdLst>
                  <a:gd name="T0" fmla="*/ 85 w 170"/>
                  <a:gd name="T1" fmla="*/ 170 h 170"/>
                  <a:gd name="T2" fmla="*/ 85 w 170"/>
                  <a:gd name="T3" fmla="*/ 170 h 170"/>
                  <a:gd name="T4" fmla="*/ 170 w 170"/>
                  <a:gd name="T5" fmla="*/ 85 h 170"/>
                  <a:gd name="T6" fmla="*/ 120 w 170"/>
                  <a:gd name="T7" fmla="*/ 7 h 170"/>
                  <a:gd name="T8" fmla="*/ 85 w 170"/>
                  <a:gd name="T9" fmla="*/ 0 h 170"/>
                  <a:gd name="T10" fmla="*/ 50 w 170"/>
                  <a:gd name="T11" fmla="*/ 7 h 170"/>
                  <a:gd name="T12" fmla="*/ 0 w 170"/>
                  <a:gd name="T13" fmla="*/ 85 h 170"/>
                  <a:gd name="T14" fmla="*/ 85 w 170"/>
                  <a:gd name="T15" fmla="*/ 17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70">
                    <a:moveTo>
                      <a:pt x="85" y="170"/>
                    </a:moveTo>
                    <a:lnTo>
                      <a:pt x="85" y="170"/>
                    </a:lnTo>
                    <a:cubicBezTo>
                      <a:pt x="132" y="170"/>
                      <a:pt x="170" y="132"/>
                      <a:pt x="170" y="85"/>
                    </a:cubicBezTo>
                    <a:cubicBezTo>
                      <a:pt x="170" y="50"/>
                      <a:pt x="150" y="21"/>
                      <a:pt x="120" y="7"/>
                    </a:cubicBezTo>
                    <a:cubicBezTo>
                      <a:pt x="110" y="2"/>
                      <a:pt x="98" y="0"/>
                      <a:pt x="85" y="0"/>
                    </a:cubicBezTo>
                    <a:cubicBezTo>
                      <a:pt x="72" y="0"/>
                      <a:pt x="60" y="2"/>
                      <a:pt x="50" y="7"/>
                    </a:cubicBezTo>
                    <a:cubicBezTo>
                      <a:pt x="20" y="21"/>
                      <a:pt x="0" y="50"/>
                      <a:pt x="0" y="85"/>
                    </a:cubicBezTo>
                    <a:cubicBezTo>
                      <a:pt x="0" y="132"/>
                      <a:pt x="38" y="170"/>
                      <a:pt x="85" y="170"/>
                    </a:cubicBez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16" name="Freeform 6">
                <a:extLst>
                  <a:ext uri="{FF2B5EF4-FFF2-40B4-BE49-F238E27FC236}">
                    <a16:creationId xmlns:a16="http://schemas.microsoft.com/office/drawing/2014/main" id="{C19BF25D-0804-4E0D-850C-0E58A60D7A08}"/>
                  </a:ext>
                </a:extLst>
              </p:cNvPr>
              <p:cNvSpPr>
                <a:spLocks/>
              </p:cNvSpPr>
              <p:nvPr/>
            </p:nvSpPr>
            <p:spPr bwMode="auto">
              <a:xfrm>
                <a:off x="1294" y="2563"/>
                <a:ext cx="678" cy="338"/>
              </a:xfrm>
              <a:custGeom>
                <a:avLst/>
                <a:gdLst>
                  <a:gd name="T0" fmla="*/ 128 w 256"/>
                  <a:gd name="T1" fmla="*/ 0 h 128"/>
                  <a:gd name="T2" fmla="*/ 128 w 256"/>
                  <a:gd name="T3" fmla="*/ 0 h 128"/>
                  <a:gd name="T4" fmla="*/ 0 w 256"/>
                  <a:gd name="T5" fmla="*/ 128 h 128"/>
                  <a:gd name="T6" fmla="*/ 256 w 256"/>
                  <a:gd name="T7" fmla="*/ 128 h 128"/>
                  <a:gd name="T8" fmla="*/ 128 w 256"/>
                  <a:gd name="T9" fmla="*/ 0 h 128"/>
                </a:gdLst>
                <a:ahLst/>
                <a:cxnLst>
                  <a:cxn ang="0">
                    <a:pos x="T0" y="T1"/>
                  </a:cxn>
                  <a:cxn ang="0">
                    <a:pos x="T2" y="T3"/>
                  </a:cxn>
                  <a:cxn ang="0">
                    <a:pos x="T4" y="T5"/>
                  </a:cxn>
                  <a:cxn ang="0">
                    <a:pos x="T6" y="T7"/>
                  </a:cxn>
                  <a:cxn ang="0">
                    <a:pos x="T8" y="T9"/>
                  </a:cxn>
                </a:cxnLst>
                <a:rect l="0" t="0" r="r" b="b"/>
                <a:pathLst>
                  <a:path w="256" h="128">
                    <a:moveTo>
                      <a:pt x="128" y="0"/>
                    </a:moveTo>
                    <a:lnTo>
                      <a:pt x="128" y="0"/>
                    </a:lnTo>
                    <a:cubicBezTo>
                      <a:pt x="57" y="0"/>
                      <a:pt x="0" y="57"/>
                      <a:pt x="0" y="128"/>
                    </a:cubicBezTo>
                    <a:lnTo>
                      <a:pt x="256" y="128"/>
                    </a:lnTo>
                    <a:cubicBezTo>
                      <a:pt x="256" y="57"/>
                      <a:pt x="199" y="0"/>
                      <a:pt x="128" y="0"/>
                    </a:cubicBez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grpSp>
      </p:grpSp>
      <p:sp>
        <p:nvSpPr>
          <p:cNvPr id="65" name="Rectangle 64">
            <a:extLst>
              <a:ext uri="{FF2B5EF4-FFF2-40B4-BE49-F238E27FC236}">
                <a16:creationId xmlns:a16="http://schemas.microsoft.com/office/drawing/2014/main" id="{115C7037-3F5F-4E6B-AD27-5F98A3F9867F}"/>
              </a:ext>
            </a:extLst>
          </p:cNvPr>
          <p:cNvSpPr/>
          <p:nvPr/>
        </p:nvSpPr>
        <p:spPr bwMode="auto">
          <a:xfrm>
            <a:off x="7502152" y="649895"/>
            <a:ext cx="4192037" cy="5257594"/>
          </a:xfrm>
          <a:prstGeom prst="rect">
            <a:avLst/>
          </a:prstGeom>
          <a:no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5" name="Freeform 11">
            <a:extLst>
              <a:ext uri="{FF2B5EF4-FFF2-40B4-BE49-F238E27FC236}">
                <a16:creationId xmlns:a16="http://schemas.microsoft.com/office/drawing/2014/main" id="{131DCF84-BD61-4C0D-ACEF-5BB01E3E8B97}"/>
              </a:ext>
            </a:extLst>
          </p:cNvPr>
          <p:cNvSpPr>
            <a:spLocks/>
          </p:cNvSpPr>
          <p:nvPr/>
        </p:nvSpPr>
        <p:spPr bwMode="auto">
          <a:xfrm>
            <a:off x="9737825" y="3105077"/>
            <a:ext cx="306864" cy="334404"/>
          </a:xfrm>
          <a:custGeom>
            <a:avLst/>
            <a:gdLst>
              <a:gd name="T0" fmla="*/ 76 w 126"/>
              <a:gd name="T1" fmla="*/ 0 h 138"/>
              <a:gd name="T2" fmla="*/ 76 w 126"/>
              <a:gd name="T3" fmla="*/ 0 h 138"/>
              <a:gd name="T4" fmla="*/ 49 w 126"/>
              <a:gd name="T5" fmla="*/ 0 h 138"/>
              <a:gd name="T6" fmla="*/ 49 w 126"/>
              <a:gd name="T7" fmla="*/ 30 h 138"/>
              <a:gd name="T8" fmla="*/ 49 w 126"/>
              <a:gd name="T9" fmla="*/ 87 h 138"/>
              <a:gd name="T10" fmla="*/ 19 w 126"/>
              <a:gd name="T11" fmla="*/ 57 h 138"/>
              <a:gd name="T12" fmla="*/ 0 w 126"/>
              <a:gd name="T13" fmla="*/ 76 h 138"/>
              <a:gd name="T14" fmla="*/ 63 w 126"/>
              <a:gd name="T15" fmla="*/ 138 h 138"/>
              <a:gd name="T16" fmla="*/ 126 w 126"/>
              <a:gd name="T17" fmla="*/ 76 h 138"/>
              <a:gd name="T18" fmla="*/ 107 w 126"/>
              <a:gd name="T19" fmla="*/ 57 h 138"/>
              <a:gd name="T20" fmla="*/ 76 w 126"/>
              <a:gd name="T21" fmla="*/ 87 h 138"/>
              <a:gd name="T22" fmla="*/ 76 w 126"/>
              <a:gd name="T23" fmla="*/ 30 h 138"/>
              <a:gd name="T24" fmla="*/ 76 w 126"/>
              <a:gd name="T2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138">
                <a:moveTo>
                  <a:pt x="76" y="0"/>
                </a:moveTo>
                <a:lnTo>
                  <a:pt x="76" y="0"/>
                </a:lnTo>
                <a:lnTo>
                  <a:pt x="49" y="0"/>
                </a:lnTo>
                <a:lnTo>
                  <a:pt x="49" y="30"/>
                </a:lnTo>
                <a:lnTo>
                  <a:pt x="49" y="87"/>
                </a:lnTo>
                <a:lnTo>
                  <a:pt x="19" y="57"/>
                </a:lnTo>
                <a:lnTo>
                  <a:pt x="0" y="76"/>
                </a:lnTo>
                <a:lnTo>
                  <a:pt x="63" y="138"/>
                </a:lnTo>
                <a:lnTo>
                  <a:pt x="126" y="76"/>
                </a:lnTo>
                <a:lnTo>
                  <a:pt x="107" y="57"/>
                </a:lnTo>
                <a:lnTo>
                  <a:pt x="76" y="87"/>
                </a:lnTo>
                <a:lnTo>
                  <a:pt x="76" y="30"/>
                </a:lnTo>
                <a:lnTo>
                  <a:pt x="76" y="0"/>
                </a:lnTo>
                <a:close/>
              </a:path>
            </a:pathLst>
          </a:custGeom>
          <a:solidFill>
            <a:schemeClr val="tx2"/>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Tree>
    <p:extLst>
      <p:ext uri="{BB962C8B-B14F-4D97-AF65-F5344CB8AC3E}">
        <p14:creationId xmlns:p14="http://schemas.microsoft.com/office/powerpoint/2010/main" val="316554730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2B296BD2-0E3A-4F67-8581-6E4E461FD12C}"/>
              </a:ext>
            </a:extLst>
          </p:cNvPr>
          <p:cNvSpPr txBox="1"/>
          <p:nvPr/>
        </p:nvSpPr>
        <p:spPr>
          <a:xfrm>
            <a:off x="485350" y="5764382"/>
            <a:ext cx="3481171" cy="1005755"/>
          </a:xfrm>
          <a:prstGeom prst="rect">
            <a:avLst/>
          </a:prstGeom>
        </p:spPr>
        <p:txBody>
          <a:bodyPr vert="horz" wrap="square" lIns="0" tIns="0" rIns="0" bIns="0" rtlCol="0" anchor="ctr">
            <a:spAutoFit/>
          </a:bodyPr>
          <a:lstStyle/>
          <a:p>
            <a:pPr defTabSz="914016">
              <a:spcBef>
                <a:spcPts val="196"/>
              </a:spcBef>
              <a:defRPr/>
            </a:pPr>
            <a:r>
              <a:rPr lang="en-US" sz="1176" baseline="30000" dirty="0">
                <a:solidFill>
                  <a:srgbClr val="3C3C41"/>
                </a:solidFill>
                <a:latin typeface="Segoe UI" panose="020B0502040204020203" pitchFamily="34" charset="0"/>
                <a:cs typeface="Segoe UI" panose="020B0502040204020203" pitchFamily="34" charset="0"/>
              </a:rPr>
              <a:t>1 </a:t>
            </a:r>
            <a:r>
              <a:rPr lang="en-US" sz="1176" kern="0" dirty="0">
                <a:solidFill>
                  <a:srgbClr val="3C3C41"/>
                </a:solidFill>
                <a:latin typeface="Segoe UI" panose="020B0502040204020203" pitchFamily="34" charset="0"/>
                <a:cs typeface="Segoe UI" panose="020B0502040204020203" pitchFamily="34" charset="0"/>
                <a:hlinkClick r:id="rId3"/>
              </a:rPr>
              <a:t>CEB</a:t>
            </a:r>
            <a:r>
              <a:rPr lang="en-US" sz="1176" kern="0" dirty="0">
                <a:solidFill>
                  <a:srgbClr val="3C3C41"/>
                </a:solidFill>
                <a:latin typeface="Segoe UI" panose="020B0502040204020203" pitchFamily="34" charset="0"/>
                <a:cs typeface="Segoe UI" panose="020B0502040204020203" pitchFamily="34" charset="0"/>
              </a:rPr>
              <a:t> </a:t>
            </a:r>
          </a:p>
          <a:p>
            <a:pPr defTabSz="914016">
              <a:spcBef>
                <a:spcPts val="196"/>
              </a:spcBef>
              <a:defRPr/>
            </a:pPr>
            <a:r>
              <a:rPr lang="en-US" sz="1176" kern="0" baseline="30000" dirty="0">
                <a:solidFill>
                  <a:srgbClr val="3C3C41"/>
                </a:solidFill>
                <a:latin typeface="Segoe UI" panose="020B0502040204020203" pitchFamily="34" charset="0"/>
                <a:cs typeface="Segoe UI" panose="020B0502040204020203" pitchFamily="34" charset="0"/>
              </a:rPr>
              <a:t>2 </a:t>
            </a:r>
            <a:r>
              <a:rPr lang="en-US" sz="1176" kern="0" dirty="0">
                <a:solidFill>
                  <a:srgbClr val="3C3C41"/>
                </a:solidFill>
                <a:latin typeface="Segoe UI" panose="020B0502040204020203" pitchFamily="34" charset="0"/>
                <a:cs typeface="Segoe UI" panose="020B0502040204020203" pitchFamily="34" charset="0"/>
                <a:hlinkClick r:id="rId4"/>
              </a:rPr>
              <a:t>McKinsey</a:t>
            </a:r>
            <a:endParaRPr lang="en-US" sz="1176" kern="0" dirty="0">
              <a:solidFill>
                <a:srgbClr val="3C3C41"/>
              </a:solidFill>
              <a:latin typeface="Segoe UI" panose="020B0502040204020203" pitchFamily="34" charset="0"/>
              <a:cs typeface="Segoe UI" panose="020B0502040204020203" pitchFamily="34" charset="0"/>
            </a:endParaRPr>
          </a:p>
          <a:p>
            <a:pPr defTabSz="914016">
              <a:spcBef>
                <a:spcPts val="196"/>
              </a:spcBef>
              <a:defRPr/>
            </a:pPr>
            <a:r>
              <a:rPr lang="en-US" sz="1176" kern="0" baseline="30000" dirty="0">
                <a:solidFill>
                  <a:srgbClr val="3C3C41"/>
                </a:solidFill>
                <a:latin typeface="Segoe UI" panose="020B0502040204020203" pitchFamily="34" charset="0"/>
                <a:cs typeface="Segoe UI" panose="020B0502040204020203" pitchFamily="34" charset="0"/>
              </a:rPr>
              <a:t>3 </a:t>
            </a:r>
            <a:r>
              <a:rPr lang="en-US" sz="1176" dirty="0">
                <a:solidFill>
                  <a:srgbClr val="3C3C41"/>
                </a:solidFill>
                <a:latin typeface="Segoe UI" panose="020B0502040204020203" pitchFamily="34" charset="0"/>
                <a:cs typeface="Segoe UI" panose="020B0502040204020203" pitchFamily="34" charset="0"/>
              </a:rPr>
              <a:t>US IW Survey</a:t>
            </a:r>
          </a:p>
          <a:p>
            <a:pPr defTabSz="914016">
              <a:spcBef>
                <a:spcPts val="196"/>
              </a:spcBef>
              <a:defRPr/>
            </a:pPr>
            <a:r>
              <a:rPr lang="en-US" sz="1176" kern="0" baseline="30000" dirty="0">
                <a:solidFill>
                  <a:srgbClr val="3C3C41"/>
                </a:solidFill>
                <a:latin typeface="Segoe UI" panose="020B0502040204020203" pitchFamily="34" charset="0"/>
                <a:cs typeface="Segoe UI" panose="020B0502040204020203" pitchFamily="34" charset="0"/>
              </a:rPr>
              <a:t>4 </a:t>
            </a:r>
            <a:r>
              <a:rPr lang="en-US" sz="1176" dirty="0">
                <a:solidFill>
                  <a:srgbClr val="3C3C41"/>
                </a:solidFill>
                <a:latin typeface="Segoe UI" panose="020B0502040204020203" pitchFamily="34" charset="0"/>
                <a:cs typeface="Segoe UI" panose="020B0502040204020203" pitchFamily="34" charset="0"/>
                <a:hlinkClick r:id="rId5"/>
              </a:rPr>
              <a:t>IDC</a:t>
            </a:r>
            <a:endParaRPr lang="en-US" sz="1176" dirty="0">
              <a:solidFill>
                <a:srgbClr val="3C3C41"/>
              </a:solidFill>
              <a:latin typeface="Segoe UI" panose="020B0502040204020203" pitchFamily="34" charset="0"/>
              <a:cs typeface="Segoe UI" panose="020B0502040204020203" pitchFamily="34" charset="0"/>
            </a:endParaRPr>
          </a:p>
          <a:p>
            <a:pPr defTabSz="914016">
              <a:spcBef>
                <a:spcPts val="196"/>
              </a:spcBef>
              <a:defRPr/>
            </a:pPr>
            <a:endParaRPr lang="en-US" sz="1176" dirty="0">
              <a:solidFill>
                <a:srgbClr val="3C3C41"/>
              </a:solidFill>
              <a:latin typeface="Segoe UI" panose="020B0502040204020203" pitchFamily="34" charset="0"/>
              <a:cs typeface="Segoe UI" panose="020B0502040204020203" pitchFamily="34" charset="0"/>
            </a:endParaRPr>
          </a:p>
        </p:txBody>
      </p:sp>
      <p:cxnSp>
        <p:nvCxnSpPr>
          <p:cNvPr id="36" name="Straight Connector 35">
            <a:extLst>
              <a:ext uri="{FF2B5EF4-FFF2-40B4-BE49-F238E27FC236}">
                <a16:creationId xmlns:a16="http://schemas.microsoft.com/office/drawing/2014/main" id="{21BA520A-6BF6-4D19-A88D-F9453CFEB2F5}"/>
              </a:ext>
            </a:extLst>
          </p:cNvPr>
          <p:cNvCxnSpPr/>
          <p:nvPr/>
        </p:nvCxnSpPr>
        <p:spPr>
          <a:xfrm>
            <a:off x="3351264" y="3840375"/>
            <a:ext cx="0" cy="1299816"/>
          </a:xfrm>
          <a:prstGeom prst="line">
            <a:avLst/>
          </a:prstGeom>
          <a:ln>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F6853C3-8F79-4482-9612-B105CF82B480}"/>
              </a:ext>
            </a:extLst>
          </p:cNvPr>
          <p:cNvCxnSpPr/>
          <p:nvPr/>
        </p:nvCxnSpPr>
        <p:spPr>
          <a:xfrm>
            <a:off x="6057496" y="3840375"/>
            <a:ext cx="0" cy="1299816"/>
          </a:xfrm>
          <a:prstGeom prst="line">
            <a:avLst/>
          </a:prstGeom>
          <a:ln>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98F393E-040F-4BEE-98B5-417F430F81DF}"/>
              </a:ext>
            </a:extLst>
          </p:cNvPr>
          <p:cNvCxnSpPr/>
          <p:nvPr/>
        </p:nvCxnSpPr>
        <p:spPr>
          <a:xfrm>
            <a:off x="8932635" y="3840375"/>
            <a:ext cx="0" cy="1299816"/>
          </a:xfrm>
          <a:prstGeom prst="line">
            <a:avLst/>
          </a:prstGeom>
          <a:ln>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85F07EDD-42A2-4036-AC5C-EF9D42CCEF55}"/>
              </a:ext>
            </a:extLst>
          </p:cNvPr>
          <p:cNvGrpSpPr/>
          <p:nvPr/>
        </p:nvGrpSpPr>
        <p:grpSpPr>
          <a:xfrm>
            <a:off x="4687361" y="1598655"/>
            <a:ext cx="5656003" cy="331899"/>
            <a:chOff x="4781352" y="1863314"/>
            <a:chExt cx="5769418" cy="338554"/>
          </a:xfrm>
        </p:grpSpPr>
        <p:sp>
          <p:nvSpPr>
            <p:cNvPr id="46" name="Rectangle 13">
              <a:extLst>
                <a:ext uri="{FF2B5EF4-FFF2-40B4-BE49-F238E27FC236}">
                  <a16:creationId xmlns:a16="http://schemas.microsoft.com/office/drawing/2014/main" id="{F0FE154F-BE8F-422A-ACC7-942145D9A383}"/>
                </a:ext>
              </a:extLst>
            </p:cNvPr>
            <p:cNvSpPr/>
            <p:nvPr/>
          </p:nvSpPr>
          <p:spPr bwMode="auto">
            <a:xfrm>
              <a:off x="4781352" y="2034541"/>
              <a:ext cx="5769418" cy="163928"/>
            </a:xfrm>
            <a:custGeom>
              <a:avLst/>
              <a:gdLst>
                <a:gd name="connsiteX0" fmla="*/ 0 w 5815515"/>
                <a:gd name="connsiteY0" fmla="*/ 0 h 2019841"/>
                <a:gd name="connsiteX1" fmla="*/ 5815515 w 5815515"/>
                <a:gd name="connsiteY1" fmla="*/ 0 h 2019841"/>
                <a:gd name="connsiteX2" fmla="*/ 5815515 w 5815515"/>
                <a:gd name="connsiteY2" fmla="*/ 2019841 h 2019841"/>
                <a:gd name="connsiteX3" fmla="*/ 0 w 5815515"/>
                <a:gd name="connsiteY3" fmla="*/ 2019841 h 2019841"/>
                <a:gd name="connsiteX4" fmla="*/ 0 w 5815515"/>
                <a:gd name="connsiteY4" fmla="*/ 0 h 2019841"/>
                <a:gd name="connsiteX0" fmla="*/ 0 w 5815515"/>
                <a:gd name="connsiteY0" fmla="*/ 2019841 h 2111281"/>
                <a:gd name="connsiteX1" fmla="*/ 0 w 5815515"/>
                <a:gd name="connsiteY1" fmla="*/ 0 h 2111281"/>
                <a:gd name="connsiteX2" fmla="*/ 5815515 w 5815515"/>
                <a:gd name="connsiteY2" fmla="*/ 0 h 2111281"/>
                <a:gd name="connsiteX3" fmla="*/ 5815515 w 5815515"/>
                <a:gd name="connsiteY3" fmla="*/ 2019841 h 2111281"/>
                <a:gd name="connsiteX4" fmla="*/ 91440 w 5815515"/>
                <a:gd name="connsiteY4" fmla="*/ 2111281 h 2111281"/>
                <a:gd name="connsiteX0" fmla="*/ 0 w 5815515"/>
                <a:gd name="connsiteY0" fmla="*/ 2019841 h 2019841"/>
                <a:gd name="connsiteX1" fmla="*/ 0 w 5815515"/>
                <a:gd name="connsiteY1" fmla="*/ 0 h 2019841"/>
                <a:gd name="connsiteX2" fmla="*/ 5815515 w 5815515"/>
                <a:gd name="connsiteY2" fmla="*/ 0 h 2019841"/>
                <a:gd name="connsiteX3" fmla="*/ 5815515 w 5815515"/>
                <a:gd name="connsiteY3" fmla="*/ 2019841 h 2019841"/>
              </a:gdLst>
              <a:ahLst/>
              <a:cxnLst>
                <a:cxn ang="0">
                  <a:pos x="connsiteX0" y="connsiteY0"/>
                </a:cxn>
                <a:cxn ang="0">
                  <a:pos x="connsiteX1" y="connsiteY1"/>
                </a:cxn>
                <a:cxn ang="0">
                  <a:pos x="connsiteX2" y="connsiteY2"/>
                </a:cxn>
                <a:cxn ang="0">
                  <a:pos x="connsiteX3" y="connsiteY3"/>
                </a:cxn>
              </a:cxnLst>
              <a:rect l="l" t="t" r="r" b="b"/>
              <a:pathLst>
                <a:path w="5815515" h="2019841">
                  <a:moveTo>
                    <a:pt x="0" y="2019841"/>
                  </a:moveTo>
                  <a:lnTo>
                    <a:pt x="0" y="0"/>
                  </a:lnTo>
                  <a:lnTo>
                    <a:pt x="5815515" y="0"/>
                  </a:lnTo>
                  <a:lnTo>
                    <a:pt x="5815515" y="2019841"/>
                  </a:lnTo>
                </a:path>
              </a:pathLst>
            </a:cu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a:solidFill>
                  <a:srgbClr val="008272"/>
                </a:solidFill>
                <a:latin typeface="Segoe UI Semilight"/>
                <a:ea typeface="Segoe UI" pitchFamily="34" charset="0"/>
                <a:cs typeface="Segoe UI" pitchFamily="34" charset="0"/>
              </a:endParaRPr>
            </a:p>
          </p:txBody>
        </p:sp>
        <p:sp>
          <p:nvSpPr>
            <p:cNvPr id="47" name="TextBox 46">
              <a:extLst>
                <a:ext uri="{FF2B5EF4-FFF2-40B4-BE49-F238E27FC236}">
                  <a16:creationId xmlns:a16="http://schemas.microsoft.com/office/drawing/2014/main" id="{D07815A1-E9BC-41C0-8A93-BF062C2B6578}"/>
                </a:ext>
              </a:extLst>
            </p:cNvPr>
            <p:cNvSpPr txBox="1"/>
            <p:nvPr/>
          </p:nvSpPr>
          <p:spPr>
            <a:xfrm>
              <a:off x="7079234" y="1863314"/>
              <a:ext cx="1173655" cy="338554"/>
            </a:xfrm>
            <a:prstGeom prst="rect">
              <a:avLst/>
            </a:prstGeom>
            <a:solidFill>
              <a:schemeClr val="bg1"/>
            </a:solidFill>
          </p:spPr>
          <p:txBody>
            <a:bodyPr wrap="none" lIns="89642" tIns="0" rIns="89642" bIns="0" rtlCol="0">
              <a:spAutoFit/>
            </a:bodyPr>
            <a:lstStyle/>
            <a:p>
              <a:pPr defTabSz="914367">
                <a:spcAft>
                  <a:spcPts val="588"/>
                </a:spcAft>
                <a:defRPr/>
              </a:pPr>
              <a:r>
                <a:rPr lang="en-US" sz="2157" dirty="0">
                  <a:solidFill>
                    <a:srgbClr val="008272"/>
                  </a:solidFill>
                  <a:latin typeface="Segoe UI Semibold" panose="020B0702040204020203" pitchFamily="34" charset="0"/>
                  <a:cs typeface="Segoe UI Semibold" panose="020B0702040204020203" pitchFamily="34" charset="0"/>
                </a:rPr>
                <a:t>Internal</a:t>
              </a:r>
            </a:p>
          </p:txBody>
        </p:sp>
      </p:grpSp>
      <p:sp>
        <p:nvSpPr>
          <p:cNvPr id="50" name="Rectangle 49">
            <a:extLst>
              <a:ext uri="{FF2B5EF4-FFF2-40B4-BE49-F238E27FC236}">
                <a16:creationId xmlns:a16="http://schemas.microsoft.com/office/drawing/2014/main" id="{14AEE549-3C46-4F47-9C74-C41C2F35BCE4}"/>
              </a:ext>
            </a:extLst>
          </p:cNvPr>
          <p:cNvSpPr/>
          <p:nvPr/>
        </p:nvSpPr>
        <p:spPr bwMode="auto">
          <a:xfrm>
            <a:off x="476123" y="3562959"/>
            <a:ext cx="2768399" cy="198013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627497" rIns="89642" bIns="143428" numCol="1" spcCol="0" rtlCol="0" fromWordArt="0" anchor="t" anchorCtr="0" forceAA="0" compatLnSpc="1">
            <a:prstTxWarp prst="textNoShape">
              <a:avLst/>
            </a:prstTxWarp>
            <a:noAutofit/>
          </a:bodyPr>
          <a:lstStyle/>
          <a:p>
            <a:pPr algn="ctr" defTabSz="914192">
              <a:spcBef>
                <a:spcPts val="588"/>
              </a:spcBef>
              <a:spcAft>
                <a:spcPts val="588"/>
              </a:spcAft>
              <a:defRPr/>
            </a:pPr>
            <a:r>
              <a:rPr lang="en-US" sz="1765" dirty="0">
                <a:solidFill>
                  <a:srgbClr val="353535"/>
                </a:solidFill>
                <a:latin typeface="Segoe UI"/>
                <a:cs typeface="Segoe UI" pitchFamily="34" charset="0"/>
              </a:rPr>
              <a:t># of stakeholders in B2B buying decision</a:t>
            </a:r>
            <a:r>
              <a:rPr lang="en-US" sz="1765" baseline="30000" dirty="0">
                <a:solidFill>
                  <a:srgbClr val="353535"/>
                </a:solidFill>
                <a:latin typeface="Segoe UI"/>
                <a:cs typeface="Segoe UI" pitchFamily="34" charset="0"/>
              </a:rPr>
              <a:t>1</a:t>
            </a:r>
          </a:p>
        </p:txBody>
      </p:sp>
      <p:sp>
        <p:nvSpPr>
          <p:cNvPr id="66" name="Rectangle 65">
            <a:extLst>
              <a:ext uri="{FF2B5EF4-FFF2-40B4-BE49-F238E27FC236}">
                <a16:creationId xmlns:a16="http://schemas.microsoft.com/office/drawing/2014/main" id="{59854A1B-45F3-42BD-B617-ACC353F98F67}"/>
              </a:ext>
            </a:extLst>
          </p:cNvPr>
          <p:cNvSpPr/>
          <p:nvPr/>
        </p:nvSpPr>
        <p:spPr bwMode="auto">
          <a:xfrm>
            <a:off x="6144179" y="3513743"/>
            <a:ext cx="2792554" cy="19606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627497" rIns="89642" bIns="143428" numCol="1" spcCol="0" rtlCol="0" fromWordArt="0" anchor="t" anchorCtr="0" forceAA="0" compatLnSpc="1">
            <a:prstTxWarp prst="textNoShape">
              <a:avLst/>
            </a:prstTxWarp>
            <a:noAutofit/>
          </a:bodyPr>
          <a:lstStyle/>
          <a:p>
            <a:pPr algn="ctr" defTabSz="914102" fontAlgn="base">
              <a:spcBef>
                <a:spcPts val="588"/>
              </a:spcBef>
              <a:spcAft>
                <a:spcPct val="0"/>
              </a:spcAft>
              <a:defRPr/>
            </a:pPr>
            <a:r>
              <a:rPr lang="en-US" sz="1765" dirty="0">
                <a:solidFill>
                  <a:srgbClr val="353535"/>
                </a:solidFill>
                <a:latin typeface="Segoe UI"/>
                <a:ea typeface="Segoe UI" pitchFamily="34" charset="0"/>
                <a:cs typeface="Segoe UI" pitchFamily="34" charset="0"/>
              </a:rPr>
              <a:t>Number of teams people are on has doubled now vs five years ago</a:t>
            </a:r>
            <a:r>
              <a:rPr lang="en-US" sz="1765" baseline="30000" dirty="0">
                <a:solidFill>
                  <a:srgbClr val="353535"/>
                </a:solidFill>
                <a:latin typeface="Segoe UI"/>
                <a:ea typeface="Segoe UI" pitchFamily="34" charset="0"/>
                <a:cs typeface="Segoe UI" pitchFamily="34" charset="0"/>
              </a:rPr>
              <a:t>3</a:t>
            </a:r>
          </a:p>
        </p:txBody>
      </p:sp>
      <p:grpSp>
        <p:nvGrpSpPr>
          <p:cNvPr id="84" name="Group 83">
            <a:extLst>
              <a:ext uri="{FF2B5EF4-FFF2-40B4-BE49-F238E27FC236}">
                <a16:creationId xmlns:a16="http://schemas.microsoft.com/office/drawing/2014/main" id="{EE5666BE-77F9-4AB7-B0F8-C7EE260DC36A}"/>
              </a:ext>
            </a:extLst>
          </p:cNvPr>
          <p:cNvGrpSpPr/>
          <p:nvPr/>
        </p:nvGrpSpPr>
        <p:grpSpPr>
          <a:xfrm>
            <a:off x="829433" y="1598655"/>
            <a:ext cx="2061777" cy="331899"/>
            <a:chOff x="644947" y="1863314"/>
            <a:chExt cx="2103120" cy="338554"/>
          </a:xfrm>
        </p:grpSpPr>
        <p:sp>
          <p:nvSpPr>
            <p:cNvPr id="85" name="Rectangle 13">
              <a:extLst>
                <a:ext uri="{FF2B5EF4-FFF2-40B4-BE49-F238E27FC236}">
                  <a16:creationId xmlns:a16="http://schemas.microsoft.com/office/drawing/2014/main" id="{DFAE6034-0931-4967-A96D-ED412D9C4A19}"/>
                </a:ext>
              </a:extLst>
            </p:cNvPr>
            <p:cNvSpPr/>
            <p:nvPr/>
          </p:nvSpPr>
          <p:spPr bwMode="auto">
            <a:xfrm>
              <a:off x="644947" y="2034541"/>
              <a:ext cx="2103120" cy="163928"/>
            </a:xfrm>
            <a:custGeom>
              <a:avLst/>
              <a:gdLst>
                <a:gd name="connsiteX0" fmla="*/ 0 w 5815515"/>
                <a:gd name="connsiteY0" fmla="*/ 0 h 2019841"/>
                <a:gd name="connsiteX1" fmla="*/ 5815515 w 5815515"/>
                <a:gd name="connsiteY1" fmla="*/ 0 h 2019841"/>
                <a:gd name="connsiteX2" fmla="*/ 5815515 w 5815515"/>
                <a:gd name="connsiteY2" fmla="*/ 2019841 h 2019841"/>
                <a:gd name="connsiteX3" fmla="*/ 0 w 5815515"/>
                <a:gd name="connsiteY3" fmla="*/ 2019841 h 2019841"/>
                <a:gd name="connsiteX4" fmla="*/ 0 w 5815515"/>
                <a:gd name="connsiteY4" fmla="*/ 0 h 2019841"/>
                <a:gd name="connsiteX0" fmla="*/ 0 w 5815515"/>
                <a:gd name="connsiteY0" fmla="*/ 2019841 h 2111281"/>
                <a:gd name="connsiteX1" fmla="*/ 0 w 5815515"/>
                <a:gd name="connsiteY1" fmla="*/ 0 h 2111281"/>
                <a:gd name="connsiteX2" fmla="*/ 5815515 w 5815515"/>
                <a:gd name="connsiteY2" fmla="*/ 0 h 2111281"/>
                <a:gd name="connsiteX3" fmla="*/ 5815515 w 5815515"/>
                <a:gd name="connsiteY3" fmla="*/ 2019841 h 2111281"/>
                <a:gd name="connsiteX4" fmla="*/ 91440 w 5815515"/>
                <a:gd name="connsiteY4" fmla="*/ 2111281 h 2111281"/>
                <a:gd name="connsiteX0" fmla="*/ 0 w 5815515"/>
                <a:gd name="connsiteY0" fmla="*/ 2019841 h 2019841"/>
                <a:gd name="connsiteX1" fmla="*/ 0 w 5815515"/>
                <a:gd name="connsiteY1" fmla="*/ 0 h 2019841"/>
                <a:gd name="connsiteX2" fmla="*/ 5815515 w 5815515"/>
                <a:gd name="connsiteY2" fmla="*/ 0 h 2019841"/>
                <a:gd name="connsiteX3" fmla="*/ 5815515 w 5815515"/>
                <a:gd name="connsiteY3" fmla="*/ 2019841 h 2019841"/>
              </a:gdLst>
              <a:ahLst/>
              <a:cxnLst>
                <a:cxn ang="0">
                  <a:pos x="connsiteX0" y="connsiteY0"/>
                </a:cxn>
                <a:cxn ang="0">
                  <a:pos x="connsiteX1" y="connsiteY1"/>
                </a:cxn>
                <a:cxn ang="0">
                  <a:pos x="connsiteX2" y="connsiteY2"/>
                </a:cxn>
                <a:cxn ang="0">
                  <a:pos x="connsiteX3" y="connsiteY3"/>
                </a:cxn>
              </a:cxnLst>
              <a:rect l="l" t="t" r="r" b="b"/>
              <a:pathLst>
                <a:path w="5815515" h="2019841">
                  <a:moveTo>
                    <a:pt x="0" y="2019841"/>
                  </a:moveTo>
                  <a:lnTo>
                    <a:pt x="0" y="0"/>
                  </a:lnTo>
                  <a:lnTo>
                    <a:pt x="5815515" y="0"/>
                  </a:lnTo>
                  <a:lnTo>
                    <a:pt x="5815515" y="2019841"/>
                  </a:lnTo>
                </a:path>
              </a:pathLst>
            </a:cu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a:solidFill>
                  <a:srgbClr val="008272"/>
                </a:solidFill>
                <a:latin typeface="Segoe UI Semilight"/>
                <a:ea typeface="Segoe UI" pitchFamily="34" charset="0"/>
                <a:cs typeface="Segoe UI" pitchFamily="34" charset="0"/>
              </a:endParaRPr>
            </a:p>
          </p:txBody>
        </p:sp>
        <p:sp>
          <p:nvSpPr>
            <p:cNvPr id="86" name="TextBox 85">
              <a:extLst>
                <a:ext uri="{FF2B5EF4-FFF2-40B4-BE49-F238E27FC236}">
                  <a16:creationId xmlns:a16="http://schemas.microsoft.com/office/drawing/2014/main" id="{932FF189-D430-4C1E-A817-E6E92F72A6FB}"/>
                </a:ext>
              </a:extLst>
            </p:cNvPr>
            <p:cNvSpPr txBox="1"/>
            <p:nvPr/>
          </p:nvSpPr>
          <p:spPr>
            <a:xfrm>
              <a:off x="1089642" y="1863314"/>
              <a:ext cx="1213730" cy="338554"/>
            </a:xfrm>
            <a:prstGeom prst="rect">
              <a:avLst/>
            </a:prstGeom>
            <a:solidFill>
              <a:schemeClr val="bg1"/>
            </a:solidFill>
          </p:spPr>
          <p:txBody>
            <a:bodyPr wrap="none" lIns="89642" tIns="0" rIns="89642" bIns="0" rtlCol="0">
              <a:spAutoFit/>
            </a:bodyPr>
            <a:lstStyle/>
            <a:p>
              <a:pPr defTabSz="914367">
                <a:spcAft>
                  <a:spcPts val="588"/>
                </a:spcAft>
                <a:defRPr/>
              </a:pPr>
              <a:r>
                <a:rPr lang="en-US" sz="2157" dirty="0">
                  <a:solidFill>
                    <a:srgbClr val="008272"/>
                  </a:solidFill>
                  <a:latin typeface="Segoe UI Semibold" panose="020B0702040204020203" pitchFamily="34" charset="0"/>
                  <a:cs typeface="Segoe UI Semibold" panose="020B0702040204020203" pitchFamily="34" charset="0"/>
                </a:rPr>
                <a:t>External</a:t>
              </a:r>
            </a:p>
          </p:txBody>
        </p:sp>
      </p:grpSp>
      <p:grpSp>
        <p:nvGrpSpPr>
          <p:cNvPr id="2" name="Group 1">
            <a:extLst>
              <a:ext uri="{FF2B5EF4-FFF2-40B4-BE49-F238E27FC236}">
                <a16:creationId xmlns:a16="http://schemas.microsoft.com/office/drawing/2014/main" id="{F969AEF5-C7A9-48E8-AEC9-D3EBF9C3BCAC}"/>
              </a:ext>
            </a:extLst>
          </p:cNvPr>
          <p:cNvGrpSpPr/>
          <p:nvPr/>
        </p:nvGrpSpPr>
        <p:grpSpPr>
          <a:xfrm>
            <a:off x="8951234" y="1635692"/>
            <a:ext cx="2792554" cy="3838736"/>
            <a:chOff x="9130724" y="2103120"/>
            <a:chExt cx="2848551" cy="3915711"/>
          </a:xfrm>
        </p:grpSpPr>
        <p:sp>
          <p:nvSpPr>
            <p:cNvPr id="76" name="Rectangle 75">
              <a:extLst>
                <a:ext uri="{FF2B5EF4-FFF2-40B4-BE49-F238E27FC236}">
                  <a16:creationId xmlns:a16="http://schemas.microsoft.com/office/drawing/2014/main" id="{0AF58688-DAA5-468D-8CE0-71A38032756F}"/>
                </a:ext>
              </a:extLst>
            </p:cNvPr>
            <p:cNvSpPr/>
            <p:nvPr/>
          </p:nvSpPr>
          <p:spPr bwMode="auto">
            <a:xfrm>
              <a:off x="9130724" y="4018830"/>
              <a:ext cx="2848551" cy="200000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627497" rIns="89642" bIns="143428" numCol="1" spcCol="0" rtlCol="0" fromWordArt="0" anchor="t" anchorCtr="0" forceAA="0" compatLnSpc="1">
              <a:prstTxWarp prst="textNoShape">
                <a:avLst/>
              </a:prstTxWarp>
              <a:noAutofit/>
            </a:bodyPr>
            <a:lstStyle/>
            <a:p>
              <a:pPr algn="ctr" defTabSz="914102" fontAlgn="base">
                <a:spcBef>
                  <a:spcPts val="588"/>
                </a:spcBef>
                <a:spcAft>
                  <a:spcPct val="0"/>
                </a:spcAft>
                <a:defRPr/>
              </a:pPr>
              <a:r>
                <a:rPr lang="en-US" sz="1765" dirty="0">
                  <a:solidFill>
                    <a:srgbClr val="353535"/>
                  </a:solidFill>
                  <a:latin typeface="Segoe UI"/>
                  <a:ea typeface="Segoe UI" pitchFamily="34" charset="0"/>
                  <a:cs typeface="Segoe UI" pitchFamily="34" charset="0"/>
                </a:rPr>
                <a:t>% of the US workforce that will be mobile workers by 2020</a:t>
              </a:r>
              <a:r>
                <a:rPr lang="en-US" sz="1765" baseline="30000" dirty="0">
                  <a:solidFill>
                    <a:srgbClr val="353535"/>
                  </a:solidFill>
                  <a:latin typeface="Segoe UI"/>
                  <a:ea typeface="Segoe UI" pitchFamily="34" charset="0"/>
                  <a:cs typeface="Segoe UI" pitchFamily="34" charset="0"/>
                </a:rPr>
                <a:t>4</a:t>
              </a:r>
            </a:p>
          </p:txBody>
        </p:sp>
        <p:graphicFrame>
          <p:nvGraphicFramePr>
            <p:cNvPr id="82" name="Chart 81">
              <a:extLst>
                <a:ext uri="{FF2B5EF4-FFF2-40B4-BE49-F238E27FC236}">
                  <a16:creationId xmlns:a16="http://schemas.microsoft.com/office/drawing/2014/main" id="{D2E7DDA6-F295-426D-8F46-A54C3EF06346}"/>
                </a:ext>
              </a:extLst>
            </p:cNvPr>
            <p:cNvGraphicFramePr/>
            <p:nvPr>
              <p:extLst/>
            </p:nvPr>
          </p:nvGraphicFramePr>
          <p:xfrm>
            <a:off x="9305357" y="2103120"/>
            <a:ext cx="2499284" cy="2375148"/>
          </p:xfrm>
          <a:graphic>
            <a:graphicData uri="http://schemas.openxmlformats.org/drawingml/2006/chart">
              <c:chart xmlns:c="http://schemas.openxmlformats.org/drawingml/2006/chart" xmlns:r="http://schemas.openxmlformats.org/officeDocument/2006/relationships" r:id="rId6"/>
            </a:graphicData>
          </a:graphic>
        </p:graphicFrame>
        <p:sp>
          <p:nvSpPr>
            <p:cNvPr id="88" name="Freeform: Shape 87">
              <a:extLst>
                <a:ext uri="{FF2B5EF4-FFF2-40B4-BE49-F238E27FC236}">
                  <a16:creationId xmlns:a16="http://schemas.microsoft.com/office/drawing/2014/main" id="{19AFD7BA-290A-4AF3-B327-6647ECCEE913}"/>
                </a:ext>
              </a:extLst>
            </p:cNvPr>
            <p:cNvSpPr/>
            <p:nvPr/>
          </p:nvSpPr>
          <p:spPr>
            <a:xfrm>
              <a:off x="10235398" y="2939920"/>
              <a:ext cx="6025" cy="5900"/>
            </a:xfrm>
            <a:custGeom>
              <a:avLst/>
              <a:gdLst/>
              <a:ahLst/>
              <a:cxnLst/>
              <a:rect l="l" t="t" r="r" b="b"/>
              <a:pathLst>
                <a:path w="28575" h="28575"/>
              </a:pathLst>
            </a:custGeom>
            <a:noFill/>
            <a:ln w="6350" cap="flat">
              <a:solidFill>
                <a:srgbClr val="D6E9F9"/>
              </a:solidFill>
              <a:prstDash val="solid"/>
              <a:miter/>
            </a:ln>
          </p:spPr>
          <p:txBody>
            <a:bodyPr rtlCol="0" anchor="ctr"/>
            <a:lstStyle/>
            <a:p>
              <a:pPr defTabSz="914367">
                <a:defRPr/>
              </a:pPr>
              <a:endParaRPr lang="en-US" sz="1372" dirty="0">
                <a:solidFill>
                  <a:srgbClr val="353535"/>
                </a:solidFill>
                <a:latin typeface="Segoe UI"/>
              </a:endParaRPr>
            </a:p>
          </p:txBody>
        </p:sp>
      </p:grpSp>
      <p:grpSp>
        <p:nvGrpSpPr>
          <p:cNvPr id="3" name="Group 2">
            <a:extLst>
              <a:ext uri="{FF2B5EF4-FFF2-40B4-BE49-F238E27FC236}">
                <a16:creationId xmlns:a16="http://schemas.microsoft.com/office/drawing/2014/main" id="{EC209105-043F-4E9D-9316-E516D3F3176E}"/>
              </a:ext>
            </a:extLst>
          </p:cNvPr>
          <p:cNvGrpSpPr/>
          <p:nvPr/>
        </p:nvGrpSpPr>
        <p:grpSpPr>
          <a:xfrm>
            <a:off x="1143181" y="2162392"/>
            <a:ext cx="1434280" cy="1434280"/>
            <a:chOff x="2045337" y="2554818"/>
            <a:chExt cx="1463040" cy="1463040"/>
          </a:xfrm>
        </p:grpSpPr>
        <p:sp>
          <p:nvSpPr>
            <p:cNvPr id="78" name="Oval 77">
              <a:extLst>
                <a:ext uri="{FF2B5EF4-FFF2-40B4-BE49-F238E27FC236}">
                  <a16:creationId xmlns:a16="http://schemas.microsoft.com/office/drawing/2014/main" id="{64F3F044-5467-4065-AFD8-7194DD56A579}"/>
                </a:ext>
              </a:extLst>
            </p:cNvPr>
            <p:cNvSpPr/>
            <p:nvPr/>
          </p:nvSpPr>
          <p:spPr bwMode="auto">
            <a:xfrm>
              <a:off x="2045337" y="2554818"/>
              <a:ext cx="1463040" cy="146304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79" name="Oval 78">
              <a:extLst>
                <a:ext uri="{FF2B5EF4-FFF2-40B4-BE49-F238E27FC236}">
                  <a16:creationId xmlns:a16="http://schemas.microsoft.com/office/drawing/2014/main" id="{E4F4CB88-6977-4797-A9C2-34E9BC4E179D}"/>
                </a:ext>
              </a:extLst>
            </p:cNvPr>
            <p:cNvSpPr/>
            <p:nvPr/>
          </p:nvSpPr>
          <p:spPr bwMode="auto">
            <a:xfrm>
              <a:off x="2089769" y="2594613"/>
              <a:ext cx="1371600" cy="1371600"/>
            </a:xfrm>
            <a:prstGeom prst="ellipse">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75" name="Oval 74">
              <a:extLst>
                <a:ext uri="{FF2B5EF4-FFF2-40B4-BE49-F238E27FC236}">
                  <a16:creationId xmlns:a16="http://schemas.microsoft.com/office/drawing/2014/main" id="{AB2B6A22-C11E-4FDB-B8FB-34A7DE491822}"/>
                </a:ext>
              </a:extLst>
            </p:cNvPr>
            <p:cNvSpPr/>
            <p:nvPr/>
          </p:nvSpPr>
          <p:spPr bwMode="auto">
            <a:xfrm>
              <a:off x="2135491" y="2641702"/>
              <a:ext cx="1280160" cy="1280160"/>
            </a:xfrm>
            <a:prstGeom prst="ellipse">
              <a:avLst/>
            </a:prstGeom>
            <a:solidFill>
              <a:schemeClr val="tx2"/>
            </a:solidFill>
            <a:ln>
              <a:noFill/>
              <a:headEnd type="none" w="med" len="med"/>
              <a:tailEnd type="none" w="med" len="med"/>
            </a:ln>
            <a:effectLst>
              <a:outerShdw blurRad="63500" sx="101000" sy="101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spcBef>
                  <a:spcPct val="0"/>
                </a:spcBef>
                <a:spcAft>
                  <a:spcPct val="0"/>
                </a:spcAft>
                <a:defRPr/>
              </a:pPr>
              <a:r>
                <a:rPr lang="en-US" sz="2745"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6.8</a:t>
              </a:r>
            </a:p>
          </p:txBody>
        </p:sp>
      </p:grpSp>
      <p:sp>
        <p:nvSpPr>
          <p:cNvPr id="58" name="Rectangle 57">
            <a:extLst>
              <a:ext uri="{FF2B5EF4-FFF2-40B4-BE49-F238E27FC236}">
                <a16:creationId xmlns:a16="http://schemas.microsoft.com/office/drawing/2014/main" id="{44F97588-639E-439E-92FB-F07C5AB81945}"/>
              </a:ext>
            </a:extLst>
          </p:cNvPr>
          <p:cNvSpPr/>
          <p:nvPr/>
        </p:nvSpPr>
        <p:spPr bwMode="auto">
          <a:xfrm>
            <a:off x="3245042" y="3534473"/>
            <a:ext cx="2884637" cy="198013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627497" rIns="89642" bIns="143428" numCol="1" spcCol="0" rtlCol="0" fromWordArt="0" anchor="t" anchorCtr="0" forceAA="0" compatLnSpc="1">
            <a:prstTxWarp prst="textNoShape">
              <a:avLst/>
            </a:prstTxWarp>
            <a:noAutofit/>
          </a:bodyPr>
          <a:lstStyle/>
          <a:p>
            <a:pPr algn="ctr" defTabSz="914192">
              <a:spcBef>
                <a:spcPts val="588"/>
              </a:spcBef>
              <a:spcAft>
                <a:spcPts val="588"/>
              </a:spcAft>
              <a:defRPr/>
            </a:pPr>
            <a:r>
              <a:rPr lang="en-US" sz="1765" dirty="0">
                <a:solidFill>
                  <a:srgbClr val="353535"/>
                </a:solidFill>
                <a:latin typeface="Segoe UI"/>
                <a:cs typeface="Segoe UI" pitchFamily="34" charset="0"/>
              </a:rPr>
              <a:t>Number of people internally needed to </a:t>
            </a:r>
            <a:br>
              <a:rPr lang="en-US" sz="1765" dirty="0">
                <a:solidFill>
                  <a:srgbClr val="353535"/>
                </a:solidFill>
                <a:latin typeface="Segoe UI"/>
                <a:cs typeface="Segoe UI" pitchFamily="34" charset="0"/>
              </a:rPr>
            </a:br>
            <a:r>
              <a:rPr lang="en-US" sz="1765" dirty="0">
                <a:solidFill>
                  <a:srgbClr val="353535"/>
                </a:solidFill>
                <a:latin typeface="Segoe UI"/>
                <a:cs typeface="Segoe UI" pitchFamily="34" charset="0"/>
              </a:rPr>
              <a:t>make a sale</a:t>
            </a:r>
            <a:r>
              <a:rPr lang="en-US" sz="1765" baseline="30000" dirty="0">
                <a:solidFill>
                  <a:srgbClr val="353535"/>
                </a:solidFill>
                <a:latin typeface="Segoe UI"/>
                <a:cs typeface="Segoe UI" pitchFamily="34" charset="0"/>
              </a:rPr>
              <a:t>2</a:t>
            </a:r>
          </a:p>
        </p:txBody>
      </p:sp>
      <p:grpSp>
        <p:nvGrpSpPr>
          <p:cNvPr id="92" name="Group 91">
            <a:extLst>
              <a:ext uri="{FF2B5EF4-FFF2-40B4-BE49-F238E27FC236}">
                <a16:creationId xmlns:a16="http://schemas.microsoft.com/office/drawing/2014/main" id="{A6B644B3-9832-4058-B380-DED1AEDB0AF6}"/>
              </a:ext>
            </a:extLst>
          </p:cNvPr>
          <p:cNvGrpSpPr/>
          <p:nvPr/>
        </p:nvGrpSpPr>
        <p:grpSpPr>
          <a:xfrm>
            <a:off x="3998916" y="2162392"/>
            <a:ext cx="1434280" cy="1434280"/>
            <a:chOff x="2045337" y="2554818"/>
            <a:chExt cx="1463040" cy="1463040"/>
          </a:xfrm>
        </p:grpSpPr>
        <p:sp>
          <p:nvSpPr>
            <p:cNvPr id="94" name="Oval 93">
              <a:extLst>
                <a:ext uri="{FF2B5EF4-FFF2-40B4-BE49-F238E27FC236}">
                  <a16:creationId xmlns:a16="http://schemas.microsoft.com/office/drawing/2014/main" id="{87321E7B-F07C-4BB2-9B7D-BB635CAE2246}"/>
                </a:ext>
              </a:extLst>
            </p:cNvPr>
            <p:cNvSpPr/>
            <p:nvPr/>
          </p:nvSpPr>
          <p:spPr bwMode="auto">
            <a:xfrm>
              <a:off x="2045337" y="2554818"/>
              <a:ext cx="1463040" cy="146304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95" name="Oval 94">
              <a:extLst>
                <a:ext uri="{FF2B5EF4-FFF2-40B4-BE49-F238E27FC236}">
                  <a16:creationId xmlns:a16="http://schemas.microsoft.com/office/drawing/2014/main" id="{30F7362C-C87A-4E2A-BE41-597079B8997E}"/>
                </a:ext>
              </a:extLst>
            </p:cNvPr>
            <p:cNvSpPr/>
            <p:nvPr/>
          </p:nvSpPr>
          <p:spPr bwMode="auto">
            <a:xfrm>
              <a:off x="2089769" y="2594613"/>
              <a:ext cx="1371600" cy="1371600"/>
            </a:xfrm>
            <a:prstGeom prst="ellipse">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96" name="Oval 95">
              <a:extLst>
                <a:ext uri="{FF2B5EF4-FFF2-40B4-BE49-F238E27FC236}">
                  <a16:creationId xmlns:a16="http://schemas.microsoft.com/office/drawing/2014/main" id="{B3EBC71B-3370-4E17-8D69-D78E26973DD6}"/>
                </a:ext>
              </a:extLst>
            </p:cNvPr>
            <p:cNvSpPr/>
            <p:nvPr/>
          </p:nvSpPr>
          <p:spPr bwMode="auto">
            <a:xfrm>
              <a:off x="2135491" y="2641702"/>
              <a:ext cx="1280160" cy="1280160"/>
            </a:xfrm>
            <a:prstGeom prst="ellipse">
              <a:avLst/>
            </a:prstGeom>
            <a:solidFill>
              <a:schemeClr val="tx2"/>
            </a:solidFill>
            <a:ln>
              <a:noFill/>
              <a:headEnd type="none" w="med" len="med"/>
              <a:tailEnd type="none" w="med" len="med"/>
            </a:ln>
            <a:effectLst>
              <a:outerShdw blurRad="63500" sx="101000" sy="101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spcBef>
                  <a:spcPct val="0"/>
                </a:spcBef>
                <a:spcAft>
                  <a:spcPct val="0"/>
                </a:spcAft>
                <a:defRPr/>
              </a:pPr>
              <a:r>
                <a:rPr lang="en-US" sz="2745"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16</a:t>
              </a:r>
            </a:p>
          </p:txBody>
        </p:sp>
      </p:grpSp>
      <p:grpSp>
        <p:nvGrpSpPr>
          <p:cNvPr id="97" name="Group 96">
            <a:extLst>
              <a:ext uri="{FF2B5EF4-FFF2-40B4-BE49-F238E27FC236}">
                <a16:creationId xmlns:a16="http://schemas.microsoft.com/office/drawing/2014/main" id="{C7D92174-313E-4849-95AA-6C08E065D424}"/>
              </a:ext>
            </a:extLst>
          </p:cNvPr>
          <p:cNvGrpSpPr/>
          <p:nvPr/>
        </p:nvGrpSpPr>
        <p:grpSpPr>
          <a:xfrm>
            <a:off x="6826372" y="2162392"/>
            <a:ext cx="1434280" cy="1434280"/>
            <a:chOff x="2045337" y="2554818"/>
            <a:chExt cx="1463040" cy="1463040"/>
          </a:xfrm>
        </p:grpSpPr>
        <p:sp>
          <p:nvSpPr>
            <p:cNvPr id="98" name="Oval 97">
              <a:extLst>
                <a:ext uri="{FF2B5EF4-FFF2-40B4-BE49-F238E27FC236}">
                  <a16:creationId xmlns:a16="http://schemas.microsoft.com/office/drawing/2014/main" id="{5F9353E5-D416-48E2-B2D2-2E9CFEE68A8D}"/>
                </a:ext>
              </a:extLst>
            </p:cNvPr>
            <p:cNvSpPr/>
            <p:nvPr/>
          </p:nvSpPr>
          <p:spPr bwMode="auto">
            <a:xfrm>
              <a:off x="2045337" y="2554818"/>
              <a:ext cx="1463040" cy="146304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99" name="Oval 98">
              <a:extLst>
                <a:ext uri="{FF2B5EF4-FFF2-40B4-BE49-F238E27FC236}">
                  <a16:creationId xmlns:a16="http://schemas.microsoft.com/office/drawing/2014/main" id="{9F3D7D96-239A-4467-9949-9AEDEC87652D}"/>
                </a:ext>
              </a:extLst>
            </p:cNvPr>
            <p:cNvSpPr/>
            <p:nvPr/>
          </p:nvSpPr>
          <p:spPr bwMode="auto">
            <a:xfrm>
              <a:off x="2089769" y="2594613"/>
              <a:ext cx="1371600" cy="1371600"/>
            </a:xfrm>
            <a:prstGeom prst="ellipse">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100" name="Oval 99">
              <a:extLst>
                <a:ext uri="{FF2B5EF4-FFF2-40B4-BE49-F238E27FC236}">
                  <a16:creationId xmlns:a16="http://schemas.microsoft.com/office/drawing/2014/main" id="{8A9F0EC0-AF31-4FF4-B6A1-50FB4ABD7496}"/>
                </a:ext>
              </a:extLst>
            </p:cNvPr>
            <p:cNvSpPr/>
            <p:nvPr/>
          </p:nvSpPr>
          <p:spPr bwMode="auto">
            <a:xfrm>
              <a:off x="2135491" y="2641702"/>
              <a:ext cx="1280160" cy="1280160"/>
            </a:xfrm>
            <a:prstGeom prst="ellipse">
              <a:avLst/>
            </a:prstGeom>
            <a:solidFill>
              <a:schemeClr val="tx2"/>
            </a:solidFill>
            <a:ln>
              <a:noFill/>
              <a:headEnd type="none" w="med" len="med"/>
              <a:tailEnd type="none" w="med" len="med"/>
            </a:ln>
            <a:effectLst>
              <a:outerShdw blurRad="63500" sx="101000" sy="101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spcBef>
                  <a:spcPct val="0"/>
                </a:spcBef>
                <a:spcAft>
                  <a:spcPct val="0"/>
                </a:spcAft>
                <a:defRPr/>
              </a:pPr>
              <a:r>
                <a:rPr lang="en-US" sz="2745"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2x</a:t>
              </a:r>
            </a:p>
          </p:txBody>
        </p:sp>
      </p:grpSp>
      <p:grpSp>
        <p:nvGrpSpPr>
          <p:cNvPr id="105" name="Group 104">
            <a:extLst>
              <a:ext uri="{FF2B5EF4-FFF2-40B4-BE49-F238E27FC236}">
                <a16:creationId xmlns:a16="http://schemas.microsoft.com/office/drawing/2014/main" id="{AF443196-12E1-44A4-A581-C5284CC0D375}"/>
              </a:ext>
            </a:extLst>
          </p:cNvPr>
          <p:cNvGrpSpPr/>
          <p:nvPr/>
        </p:nvGrpSpPr>
        <p:grpSpPr>
          <a:xfrm>
            <a:off x="9653830" y="2162392"/>
            <a:ext cx="1434280" cy="1434280"/>
            <a:chOff x="2045337" y="2554818"/>
            <a:chExt cx="1463040" cy="1463040"/>
          </a:xfrm>
        </p:grpSpPr>
        <p:sp>
          <p:nvSpPr>
            <p:cNvPr id="106" name="Oval 105">
              <a:extLst>
                <a:ext uri="{FF2B5EF4-FFF2-40B4-BE49-F238E27FC236}">
                  <a16:creationId xmlns:a16="http://schemas.microsoft.com/office/drawing/2014/main" id="{BCB19C39-04D2-45C9-9E48-007FD598814A}"/>
                </a:ext>
              </a:extLst>
            </p:cNvPr>
            <p:cNvSpPr/>
            <p:nvPr/>
          </p:nvSpPr>
          <p:spPr bwMode="auto">
            <a:xfrm>
              <a:off x="2045337" y="2554818"/>
              <a:ext cx="1463040" cy="146304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107" name="Oval 106">
              <a:extLst>
                <a:ext uri="{FF2B5EF4-FFF2-40B4-BE49-F238E27FC236}">
                  <a16:creationId xmlns:a16="http://schemas.microsoft.com/office/drawing/2014/main" id="{69CA8779-71F5-4B58-BFAD-A47BE89A3EF5}"/>
                </a:ext>
              </a:extLst>
            </p:cNvPr>
            <p:cNvSpPr/>
            <p:nvPr/>
          </p:nvSpPr>
          <p:spPr bwMode="auto">
            <a:xfrm>
              <a:off x="2089769" y="2594613"/>
              <a:ext cx="1371600" cy="1371600"/>
            </a:xfrm>
            <a:prstGeom prst="ellipse">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108" name="Oval 107">
              <a:extLst>
                <a:ext uri="{FF2B5EF4-FFF2-40B4-BE49-F238E27FC236}">
                  <a16:creationId xmlns:a16="http://schemas.microsoft.com/office/drawing/2014/main" id="{8419B89C-122E-44A3-8F62-98C578A11EAA}"/>
                </a:ext>
              </a:extLst>
            </p:cNvPr>
            <p:cNvSpPr/>
            <p:nvPr/>
          </p:nvSpPr>
          <p:spPr bwMode="auto">
            <a:xfrm>
              <a:off x="2135491" y="2641702"/>
              <a:ext cx="1280160" cy="1280160"/>
            </a:xfrm>
            <a:prstGeom prst="ellipse">
              <a:avLst/>
            </a:prstGeom>
            <a:solidFill>
              <a:schemeClr val="tx2"/>
            </a:solidFill>
            <a:ln>
              <a:noFill/>
              <a:headEnd type="none" w="med" len="med"/>
              <a:tailEnd type="none" w="med" len="med"/>
            </a:ln>
            <a:effectLst>
              <a:outerShdw blurRad="63500" sx="101000" sy="101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spcBef>
                  <a:spcPct val="0"/>
                </a:spcBef>
                <a:spcAft>
                  <a:spcPct val="0"/>
                </a:spcAft>
                <a:defRPr/>
              </a:pPr>
              <a:r>
                <a:rPr lang="en-US" sz="2745"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72</a:t>
              </a:r>
              <a:endParaRPr lang="en-US" sz="2353"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grpSp>
      <p:sp>
        <p:nvSpPr>
          <p:cNvPr id="4" name="Title 3">
            <a:extLst>
              <a:ext uri="{FF2B5EF4-FFF2-40B4-BE49-F238E27FC236}">
                <a16:creationId xmlns:a16="http://schemas.microsoft.com/office/drawing/2014/main" id="{12D3ADE6-0A71-454C-B60D-E82855EF27D0}"/>
              </a:ext>
            </a:extLst>
          </p:cNvPr>
          <p:cNvSpPr>
            <a:spLocks noGrp="1"/>
          </p:cNvSpPr>
          <p:nvPr>
            <p:ph type="title"/>
          </p:nvPr>
        </p:nvSpPr>
        <p:spPr>
          <a:xfrm>
            <a:off x="455996" y="620429"/>
            <a:ext cx="11306469" cy="795089"/>
          </a:xfrm>
        </p:spPr>
        <p:txBody>
          <a:bodyPr/>
          <a:lstStyle/>
          <a:p>
            <a:r>
              <a:rPr lang="en-US" dirty="0"/>
              <a:t>And there’s more complexity</a:t>
            </a:r>
            <a:br>
              <a:rPr lang="en-US" dirty="0"/>
            </a:br>
            <a:endParaRPr lang="en-US" dirty="0"/>
          </a:p>
        </p:txBody>
      </p:sp>
    </p:spTree>
    <p:extLst>
      <p:ext uri="{BB962C8B-B14F-4D97-AF65-F5344CB8AC3E}">
        <p14:creationId xmlns:p14="http://schemas.microsoft.com/office/powerpoint/2010/main" val="122465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down)">
                                      <p:cBhvr>
                                        <p:cTn id="7" dur="500"/>
                                        <p:tgtEl>
                                          <p:spTgt spid="8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anim calcmode="lin" valueType="num">
                                      <p:cBhvr>
                                        <p:cTn id="11" dur="500" fill="hold"/>
                                        <p:tgtEl>
                                          <p:spTgt spid="50"/>
                                        </p:tgtEl>
                                        <p:attrNameLst>
                                          <p:attrName>ppt_x</p:attrName>
                                        </p:attrNameLst>
                                      </p:cBhvr>
                                      <p:tavLst>
                                        <p:tav tm="0">
                                          <p:val>
                                            <p:strVal val="#ppt_x"/>
                                          </p:val>
                                        </p:tav>
                                        <p:tav tm="100000">
                                          <p:val>
                                            <p:strVal val="#ppt_x"/>
                                          </p:val>
                                        </p:tav>
                                      </p:tavLst>
                                    </p:anim>
                                    <p:anim calcmode="lin" valueType="num">
                                      <p:cBhvr>
                                        <p:cTn id="12" dur="500" fill="hold"/>
                                        <p:tgtEl>
                                          <p:spTgt spid="50"/>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anim calcmode="lin" valueType="num">
                                      <p:cBhvr>
                                        <p:cTn id="17" dur="500" fill="hold"/>
                                        <p:tgtEl>
                                          <p:spTgt spid="36"/>
                                        </p:tgtEl>
                                        <p:attrNameLst>
                                          <p:attrName>ppt_x</p:attrName>
                                        </p:attrNameLst>
                                      </p:cBhvr>
                                      <p:tavLst>
                                        <p:tav tm="0">
                                          <p:val>
                                            <p:strVal val="#ppt_x"/>
                                          </p:val>
                                        </p:tav>
                                        <p:tav tm="100000">
                                          <p:val>
                                            <p:strVal val="#ppt_x"/>
                                          </p:val>
                                        </p:tav>
                                      </p:tavLst>
                                    </p:anim>
                                    <p:anim calcmode="lin" valueType="num">
                                      <p:cBhvr>
                                        <p:cTn id="18" dur="500" fill="hold"/>
                                        <p:tgtEl>
                                          <p:spTgt spid="36"/>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anim calcmode="lin" valueType="num">
                                      <p:cBhvr>
                                        <p:cTn id="29" dur="500" fill="hold"/>
                                        <p:tgtEl>
                                          <p:spTgt spid="44"/>
                                        </p:tgtEl>
                                        <p:attrNameLst>
                                          <p:attrName>ppt_x</p:attrName>
                                        </p:attrNameLst>
                                      </p:cBhvr>
                                      <p:tavLst>
                                        <p:tav tm="0">
                                          <p:val>
                                            <p:strVal val="#ppt_x"/>
                                          </p:val>
                                        </p:tav>
                                        <p:tav tm="100000">
                                          <p:val>
                                            <p:strVal val="#ppt_x"/>
                                          </p:val>
                                        </p:tav>
                                      </p:tavLst>
                                    </p:anim>
                                    <p:anim calcmode="lin" valueType="num">
                                      <p:cBhvr>
                                        <p:cTn id="30" dur="500" fill="hold"/>
                                        <p:tgtEl>
                                          <p:spTgt spid="4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fade">
                                      <p:cBhvr>
                                        <p:cTn id="33" dur="500"/>
                                        <p:tgtEl>
                                          <p:spTgt spid="66"/>
                                        </p:tgtEl>
                                      </p:cBhvr>
                                    </p:animEffect>
                                    <p:anim calcmode="lin" valueType="num">
                                      <p:cBhvr>
                                        <p:cTn id="34" dur="500" fill="hold"/>
                                        <p:tgtEl>
                                          <p:spTgt spid="66"/>
                                        </p:tgtEl>
                                        <p:attrNameLst>
                                          <p:attrName>ppt_x</p:attrName>
                                        </p:attrNameLst>
                                      </p:cBhvr>
                                      <p:tavLst>
                                        <p:tav tm="0">
                                          <p:val>
                                            <p:strVal val="#ppt_x"/>
                                          </p:val>
                                        </p:tav>
                                        <p:tav tm="100000">
                                          <p:val>
                                            <p:strVal val="#ppt_x"/>
                                          </p:val>
                                        </p:tav>
                                      </p:tavLst>
                                    </p:anim>
                                    <p:anim calcmode="lin" valueType="num">
                                      <p:cBhvr>
                                        <p:cTn id="35" dur="500" fill="hold"/>
                                        <p:tgtEl>
                                          <p:spTgt spid="6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anim calcmode="lin" valueType="num">
                                      <p:cBhvr>
                                        <p:cTn id="39" dur="500" fill="hold"/>
                                        <p:tgtEl>
                                          <p:spTgt spid="58"/>
                                        </p:tgtEl>
                                        <p:attrNameLst>
                                          <p:attrName>ppt_x</p:attrName>
                                        </p:attrNameLst>
                                      </p:cBhvr>
                                      <p:tavLst>
                                        <p:tav tm="0">
                                          <p:val>
                                            <p:strVal val="#ppt_x"/>
                                          </p:val>
                                        </p:tav>
                                        <p:tav tm="100000">
                                          <p:val>
                                            <p:strVal val="#ppt_x"/>
                                          </p:val>
                                        </p:tav>
                                      </p:tavLst>
                                    </p:anim>
                                    <p:anim calcmode="lin" valueType="num">
                                      <p:cBhvr>
                                        <p:cTn id="40" dur="500" fill="hold"/>
                                        <p:tgtEl>
                                          <p:spTgt spid="58"/>
                                        </p:tgtEl>
                                        <p:attrNameLst>
                                          <p:attrName>ppt_y</p:attrName>
                                        </p:attrNameLst>
                                      </p:cBhvr>
                                      <p:tavLst>
                                        <p:tav tm="0">
                                          <p:val>
                                            <p:strVal val="#ppt_y+.1"/>
                                          </p:val>
                                        </p:tav>
                                        <p:tav tm="100000">
                                          <p:val>
                                            <p:strVal val="#ppt_y"/>
                                          </p:val>
                                        </p:tav>
                                      </p:tavLst>
                                    </p:anim>
                                  </p:childTnLst>
                                </p:cTn>
                              </p:par>
                              <p:par>
                                <p:cTn id="41" presetID="22" presetClass="entr" presetSubtype="4"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wipe(down)">
                                      <p:cBhvr>
                                        <p:cTn id="43" dur="500"/>
                                        <p:tgtEl>
                                          <p:spTgt spid="45"/>
                                        </p:tgtEl>
                                      </p:cBhvr>
                                    </p:animEffect>
                                  </p:childTnLst>
                                </p:cTn>
                              </p:par>
                              <p:par>
                                <p:cTn id="44" presetID="42" presetClass="entr" presetSubtype="0"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anim calcmode="lin" valueType="num">
                                      <p:cBhvr>
                                        <p:cTn id="47" dur="500" fill="hold"/>
                                        <p:tgtEl>
                                          <p:spTgt spid="2"/>
                                        </p:tgtEl>
                                        <p:attrNameLst>
                                          <p:attrName>ppt_x</p:attrName>
                                        </p:attrNameLst>
                                      </p:cBhvr>
                                      <p:tavLst>
                                        <p:tav tm="0">
                                          <p:val>
                                            <p:strVal val="#ppt_x"/>
                                          </p:val>
                                        </p:tav>
                                        <p:tav tm="100000">
                                          <p:val>
                                            <p:strVal val="#ppt_x"/>
                                          </p:val>
                                        </p:tav>
                                      </p:tavLst>
                                    </p:anim>
                                    <p:anim calcmode="lin" valueType="num">
                                      <p:cBhvr>
                                        <p:cTn id="4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66" grpId="0"/>
      <p:bldP spid="5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5E1CA4C2-2B31-48E0-ABB5-FC31416ED5C6}"/>
              </a:ext>
            </a:extLst>
          </p:cNvPr>
          <p:cNvSpPr/>
          <p:nvPr/>
        </p:nvSpPr>
        <p:spPr bwMode="auto">
          <a:xfrm>
            <a:off x="0" y="487"/>
            <a:ext cx="8040013" cy="6857028"/>
          </a:xfrm>
          <a:custGeom>
            <a:avLst/>
            <a:gdLst>
              <a:gd name="connsiteX0" fmla="*/ 422031 w 8201232"/>
              <a:gd name="connsiteY0" fmla="*/ 0 h 6994526"/>
              <a:gd name="connsiteX1" fmla="*/ 586154 w 8201232"/>
              <a:gd name="connsiteY1" fmla="*/ 0 h 6994526"/>
              <a:gd name="connsiteX2" fmla="*/ 586154 w 8201232"/>
              <a:gd name="connsiteY2" fmla="*/ 1 h 6994526"/>
              <a:gd name="connsiteX3" fmla="*/ 8201232 w 8201232"/>
              <a:gd name="connsiteY3" fmla="*/ 2 h 6994526"/>
              <a:gd name="connsiteX4" fmla="*/ 1233343 w 8201232"/>
              <a:gd name="connsiteY4" fmla="*/ 6994526 h 6994526"/>
              <a:gd name="connsiteX5" fmla="*/ 1 w 8201232"/>
              <a:gd name="connsiteY5" fmla="*/ 6994526 h 6994526"/>
              <a:gd name="connsiteX6" fmla="*/ 0 w 8201232"/>
              <a:gd name="connsiteY6" fmla="*/ 1 h 6994526"/>
              <a:gd name="connsiteX7" fmla="*/ 422031 w 8201232"/>
              <a:gd name="connsiteY7" fmla="*/ 1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01232" h="6994526">
                <a:moveTo>
                  <a:pt x="422031" y="0"/>
                </a:moveTo>
                <a:lnTo>
                  <a:pt x="586154" y="0"/>
                </a:lnTo>
                <a:lnTo>
                  <a:pt x="586154" y="1"/>
                </a:lnTo>
                <a:lnTo>
                  <a:pt x="8201232" y="2"/>
                </a:lnTo>
                <a:lnTo>
                  <a:pt x="1233343" y="6994526"/>
                </a:lnTo>
                <a:lnTo>
                  <a:pt x="1" y="6994526"/>
                </a:lnTo>
                <a:lnTo>
                  <a:pt x="0" y="1"/>
                </a:lnTo>
                <a:lnTo>
                  <a:pt x="422031" y="1"/>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30" name="Picture 29" descr="A person using a computer&#10;&#10;Description generated with high confidence">
            <a:extLst>
              <a:ext uri="{FF2B5EF4-FFF2-40B4-BE49-F238E27FC236}">
                <a16:creationId xmlns:a16="http://schemas.microsoft.com/office/drawing/2014/main" id="{E1173F0E-B3D0-4317-A6BC-013F848FC41E}"/>
              </a:ext>
            </a:extLst>
          </p:cNvPr>
          <p:cNvPicPr>
            <a:picLocks noChangeAspect="1"/>
          </p:cNvPicPr>
          <p:nvPr/>
        </p:nvPicPr>
        <p:blipFill rotWithShape="1">
          <a:blip r:embed="rId3">
            <a:grayscl/>
          </a:blip>
          <a:srcRect l="47506" t="206" r="-2034" b="833"/>
          <a:stretch/>
        </p:blipFill>
        <p:spPr>
          <a:xfrm>
            <a:off x="2" y="-25036"/>
            <a:ext cx="5011059" cy="6061324"/>
          </a:xfrm>
          <a:custGeom>
            <a:avLst/>
            <a:gdLst>
              <a:gd name="connsiteX0" fmla="*/ 1146927 w 5111541"/>
              <a:gd name="connsiteY0" fmla="*/ 0 h 6182866"/>
              <a:gd name="connsiteX1" fmla="*/ 2305519 w 5111541"/>
              <a:gd name="connsiteY1" fmla="*/ 0 h 6182866"/>
              <a:gd name="connsiteX2" fmla="*/ 5111541 w 5111541"/>
              <a:gd name="connsiteY2" fmla="*/ 2795337 h 6182866"/>
              <a:gd name="connsiteX3" fmla="*/ 1736913 w 5111541"/>
              <a:gd name="connsiteY3" fmla="*/ 6182866 h 6182866"/>
              <a:gd name="connsiteX4" fmla="*/ 0 w 5111541"/>
              <a:gd name="connsiteY4" fmla="*/ 4452568 h 6182866"/>
              <a:gd name="connsiteX5" fmla="*/ 0 w 5111541"/>
              <a:gd name="connsiteY5" fmla="*/ 1151311 h 618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541" h="6182866">
                <a:moveTo>
                  <a:pt x="1146927" y="0"/>
                </a:moveTo>
                <a:lnTo>
                  <a:pt x="2305519" y="0"/>
                </a:lnTo>
                <a:lnTo>
                  <a:pt x="5111541" y="2795337"/>
                </a:lnTo>
                <a:lnTo>
                  <a:pt x="1736913" y="6182866"/>
                </a:lnTo>
                <a:lnTo>
                  <a:pt x="0" y="4452568"/>
                </a:lnTo>
                <a:lnTo>
                  <a:pt x="0" y="1151311"/>
                </a:lnTo>
                <a:close/>
              </a:path>
            </a:pathLst>
          </a:custGeom>
        </p:spPr>
      </p:pic>
      <p:sp>
        <p:nvSpPr>
          <p:cNvPr id="29" name="Freeform: Shape 28">
            <a:extLst>
              <a:ext uri="{FF2B5EF4-FFF2-40B4-BE49-F238E27FC236}">
                <a16:creationId xmlns:a16="http://schemas.microsoft.com/office/drawing/2014/main" id="{BDA13CC5-CC70-4945-8020-651A4B177C09}"/>
              </a:ext>
            </a:extLst>
          </p:cNvPr>
          <p:cNvSpPr/>
          <p:nvPr/>
        </p:nvSpPr>
        <p:spPr bwMode="auto">
          <a:xfrm rot="2693442">
            <a:off x="-647345" y="377883"/>
            <a:ext cx="4687580" cy="4687580"/>
          </a:xfrm>
          <a:custGeom>
            <a:avLst/>
            <a:gdLst>
              <a:gd name="connsiteX0" fmla="*/ 0 w 4781576"/>
              <a:gd name="connsiteY0" fmla="*/ 817683 h 4781576"/>
              <a:gd name="connsiteX1" fmla="*/ 820809 w 4781576"/>
              <a:gd name="connsiteY1" fmla="*/ 0 h 4781576"/>
              <a:gd name="connsiteX2" fmla="*/ 4781576 w 4781576"/>
              <a:gd name="connsiteY2" fmla="*/ 0 h 4781576"/>
              <a:gd name="connsiteX3" fmla="*/ 4781576 w 4781576"/>
              <a:gd name="connsiteY3" fmla="*/ 4781576 h 4781576"/>
              <a:gd name="connsiteX4" fmla="*/ 2329884 w 4781576"/>
              <a:gd name="connsiteY4" fmla="*/ 4781576 h 4781576"/>
              <a:gd name="connsiteX5" fmla="*/ 0 w 4781576"/>
              <a:gd name="connsiteY5" fmla="*/ 2442786 h 478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1576" h="4781576">
                <a:moveTo>
                  <a:pt x="0" y="817683"/>
                </a:moveTo>
                <a:lnTo>
                  <a:pt x="820809" y="0"/>
                </a:lnTo>
                <a:lnTo>
                  <a:pt x="4781576" y="0"/>
                </a:lnTo>
                <a:lnTo>
                  <a:pt x="4781576" y="4781576"/>
                </a:lnTo>
                <a:lnTo>
                  <a:pt x="2329884" y="4781576"/>
                </a:lnTo>
                <a:lnTo>
                  <a:pt x="0" y="2442786"/>
                </a:lnTo>
                <a:close/>
              </a:path>
            </a:pathLst>
          </a:custGeom>
          <a:solidFill>
            <a:schemeClr val="accent2">
              <a:alpha val="7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5" name="Freeform: Shape 24">
            <a:extLst>
              <a:ext uri="{FF2B5EF4-FFF2-40B4-BE49-F238E27FC236}">
                <a16:creationId xmlns:a16="http://schemas.microsoft.com/office/drawing/2014/main" id="{D316A08A-1D3F-4A11-917B-4E18B55A3CA8}"/>
              </a:ext>
            </a:extLst>
          </p:cNvPr>
          <p:cNvSpPr/>
          <p:nvPr/>
        </p:nvSpPr>
        <p:spPr bwMode="auto">
          <a:xfrm>
            <a:off x="1" y="4753307"/>
            <a:ext cx="1502172" cy="2104206"/>
          </a:xfrm>
          <a:custGeom>
            <a:avLst/>
            <a:gdLst>
              <a:gd name="connsiteX0" fmla="*/ 0 w 1532294"/>
              <a:gd name="connsiteY0" fmla="*/ 0 h 2146400"/>
              <a:gd name="connsiteX1" fmla="*/ 1532294 w 1532294"/>
              <a:gd name="connsiteY1" fmla="*/ 1526459 h 2146400"/>
              <a:gd name="connsiteX2" fmla="*/ 914714 w 1532294"/>
              <a:gd name="connsiteY2" fmla="*/ 2146400 h 2146400"/>
              <a:gd name="connsiteX3" fmla="*/ 0 w 1532294"/>
              <a:gd name="connsiteY3" fmla="*/ 2146400 h 2146400"/>
            </a:gdLst>
            <a:ahLst/>
            <a:cxnLst>
              <a:cxn ang="0">
                <a:pos x="connsiteX0" y="connsiteY0"/>
              </a:cxn>
              <a:cxn ang="0">
                <a:pos x="connsiteX1" y="connsiteY1"/>
              </a:cxn>
              <a:cxn ang="0">
                <a:pos x="connsiteX2" y="connsiteY2"/>
              </a:cxn>
              <a:cxn ang="0">
                <a:pos x="connsiteX3" y="connsiteY3"/>
              </a:cxn>
            </a:cxnLst>
            <a:rect l="l" t="t" r="r" b="b"/>
            <a:pathLst>
              <a:path w="1532294" h="2146400">
                <a:moveTo>
                  <a:pt x="0" y="0"/>
                </a:moveTo>
                <a:lnTo>
                  <a:pt x="1532294" y="1526459"/>
                </a:lnTo>
                <a:lnTo>
                  <a:pt x="914714" y="2146400"/>
                </a:lnTo>
                <a:lnTo>
                  <a:pt x="0" y="2146400"/>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6" name="Freeform: Shape 25">
            <a:extLst>
              <a:ext uri="{FF2B5EF4-FFF2-40B4-BE49-F238E27FC236}">
                <a16:creationId xmlns:a16="http://schemas.microsoft.com/office/drawing/2014/main" id="{CB3AFE33-895C-40E1-8D33-5683F3E9C12F}"/>
              </a:ext>
            </a:extLst>
          </p:cNvPr>
          <p:cNvSpPr/>
          <p:nvPr/>
        </p:nvSpPr>
        <p:spPr bwMode="auto">
          <a:xfrm>
            <a:off x="2624638" y="487"/>
            <a:ext cx="5104909" cy="2552436"/>
          </a:xfrm>
          <a:custGeom>
            <a:avLst/>
            <a:gdLst>
              <a:gd name="connsiteX0" fmla="*/ 5207273 w 5207273"/>
              <a:gd name="connsiteY0" fmla="*/ 0 h 2603618"/>
              <a:gd name="connsiteX1" fmla="*/ 2613570 w 5207273"/>
              <a:gd name="connsiteY1" fmla="*/ 2603618 h 2603618"/>
              <a:gd name="connsiteX2" fmla="*/ 0 w 5207273"/>
              <a:gd name="connsiteY2" fmla="*/ 1 h 2603618"/>
            </a:gdLst>
            <a:ahLst/>
            <a:cxnLst>
              <a:cxn ang="0">
                <a:pos x="connsiteX0" y="connsiteY0"/>
              </a:cxn>
              <a:cxn ang="0">
                <a:pos x="connsiteX1" y="connsiteY1"/>
              </a:cxn>
              <a:cxn ang="0">
                <a:pos x="connsiteX2" y="connsiteY2"/>
              </a:cxn>
            </a:cxnLst>
            <a:rect l="l" t="t" r="r" b="b"/>
            <a:pathLst>
              <a:path w="5207273" h="2603618">
                <a:moveTo>
                  <a:pt x="5207273" y="0"/>
                </a:moveTo>
                <a:lnTo>
                  <a:pt x="2613570" y="2603618"/>
                </a:lnTo>
                <a:lnTo>
                  <a:pt x="0" y="1"/>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dirty="0">
              <a:solidFill>
                <a:srgbClr val="FFFFFF"/>
              </a:solidFill>
              <a:latin typeface="Segoe UI Semilight"/>
              <a:ea typeface="Segoe UI" pitchFamily="34" charset="0"/>
              <a:cs typeface="Segoe UI" pitchFamily="34" charset="0"/>
            </a:endParaRPr>
          </a:p>
        </p:txBody>
      </p:sp>
      <p:sp>
        <p:nvSpPr>
          <p:cNvPr id="27" name="Freeform: Shape 26">
            <a:extLst>
              <a:ext uri="{FF2B5EF4-FFF2-40B4-BE49-F238E27FC236}">
                <a16:creationId xmlns:a16="http://schemas.microsoft.com/office/drawing/2014/main" id="{B6751F5E-25B5-47E5-B51A-0B2377E44463}"/>
              </a:ext>
            </a:extLst>
          </p:cNvPr>
          <p:cNvSpPr/>
          <p:nvPr/>
        </p:nvSpPr>
        <p:spPr bwMode="auto">
          <a:xfrm rot="2693442">
            <a:off x="-366332" y="684420"/>
            <a:ext cx="4125554" cy="4125554"/>
          </a:xfrm>
          <a:custGeom>
            <a:avLst/>
            <a:gdLst>
              <a:gd name="connsiteX0" fmla="*/ 0 w 4781576"/>
              <a:gd name="connsiteY0" fmla="*/ 817683 h 4781576"/>
              <a:gd name="connsiteX1" fmla="*/ 820809 w 4781576"/>
              <a:gd name="connsiteY1" fmla="*/ 0 h 4781576"/>
              <a:gd name="connsiteX2" fmla="*/ 4781576 w 4781576"/>
              <a:gd name="connsiteY2" fmla="*/ 0 h 4781576"/>
              <a:gd name="connsiteX3" fmla="*/ 4781576 w 4781576"/>
              <a:gd name="connsiteY3" fmla="*/ 4781576 h 4781576"/>
              <a:gd name="connsiteX4" fmla="*/ 2329884 w 4781576"/>
              <a:gd name="connsiteY4" fmla="*/ 4781576 h 4781576"/>
              <a:gd name="connsiteX5" fmla="*/ 0 w 4781576"/>
              <a:gd name="connsiteY5" fmla="*/ 2442786 h 4781576"/>
              <a:gd name="connsiteX0" fmla="*/ 0 w 4781576"/>
              <a:gd name="connsiteY0" fmla="*/ 2442786 h 4781576"/>
              <a:gd name="connsiteX1" fmla="*/ 0 w 4781576"/>
              <a:gd name="connsiteY1" fmla="*/ 817683 h 4781576"/>
              <a:gd name="connsiteX2" fmla="*/ 820809 w 4781576"/>
              <a:gd name="connsiteY2" fmla="*/ 0 h 4781576"/>
              <a:gd name="connsiteX3" fmla="*/ 4781576 w 4781576"/>
              <a:gd name="connsiteY3" fmla="*/ 0 h 4781576"/>
              <a:gd name="connsiteX4" fmla="*/ 4781576 w 4781576"/>
              <a:gd name="connsiteY4" fmla="*/ 4781576 h 4781576"/>
              <a:gd name="connsiteX5" fmla="*/ 2329884 w 4781576"/>
              <a:gd name="connsiteY5" fmla="*/ 4781576 h 4781576"/>
              <a:gd name="connsiteX6" fmla="*/ 103897 w 4781576"/>
              <a:gd name="connsiteY6" fmla="*/ 2546683 h 4781576"/>
              <a:gd name="connsiteX0" fmla="*/ 0 w 4781576"/>
              <a:gd name="connsiteY0" fmla="*/ 2442786 h 4781576"/>
              <a:gd name="connsiteX1" fmla="*/ 0 w 4781576"/>
              <a:gd name="connsiteY1" fmla="*/ 817683 h 4781576"/>
              <a:gd name="connsiteX2" fmla="*/ 820809 w 4781576"/>
              <a:gd name="connsiteY2" fmla="*/ 0 h 4781576"/>
              <a:gd name="connsiteX3" fmla="*/ 4781576 w 4781576"/>
              <a:gd name="connsiteY3" fmla="*/ 0 h 4781576"/>
              <a:gd name="connsiteX4" fmla="*/ 4781576 w 4781576"/>
              <a:gd name="connsiteY4" fmla="*/ 4781576 h 4781576"/>
              <a:gd name="connsiteX5" fmla="*/ 2329884 w 4781576"/>
              <a:gd name="connsiteY5" fmla="*/ 4781576 h 4781576"/>
              <a:gd name="connsiteX0" fmla="*/ 0 w 4781576"/>
              <a:gd name="connsiteY0" fmla="*/ 817683 h 4781576"/>
              <a:gd name="connsiteX1" fmla="*/ 820809 w 4781576"/>
              <a:gd name="connsiteY1" fmla="*/ 0 h 4781576"/>
              <a:gd name="connsiteX2" fmla="*/ 4781576 w 4781576"/>
              <a:gd name="connsiteY2" fmla="*/ 0 h 4781576"/>
              <a:gd name="connsiteX3" fmla="*/ 4781576 w 4781576"/>
              <a:gd name="connsiteY3" fmla="*/ 4781576 h 4781576"/>
              <a:gd name="connsiteX4" fmla="*/ 2329884 w 4781576"/>
              <a:gd name="connsiteY4" fmla="*/ 4781576 h 4781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76" h="4781576">
                <a:moveTo>
                  <a:pt x="0" y="817683"/>
                </a:moveTo>
                <a:lnTo>
                  <a:pt x="820809" y="0"/>
                </a:lnTo>
                <a:lnTo>
                  <a:pt x="4781576" y="0"/>
                </a:lnTo>
                <a:lnTo>
                  <a:pt x="4781576" y="4781576"/>
                </a:lnTo>
                <a:lnTo>
                  <a:pt x="2329884" y="4781576"/>
                </a:lnTo>
              </a:path>
            </a:pathLst>
          </a:custGeom>
          <a:no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8" name="Rectangle 27">
            <a:extLst>
              <a:ext uri="{FF2B5EF4-FFF2-40B4-BE49-F238E27FC236}">
                <a16:creationId xmlns:a16="http://schemas.microsoft.com/office/drawing/2014/main" id="{F7A488F1-977F-4C53-B28F-2E6792DD98B0}"/>
              </a:ext>
            </a:extLst>
          </p:cNvPr>
          <p:cNvSpPr/>
          <p:nvPr/>
        </p:nvSpPr>
        <p:spPr>
          <a:xfrm>
            <a:off x="422037" y="2238912"/>
            <a:ext cx="3396407" cy="965524"/>
          </a:xfrm>
          <a:prstGeom prst="rect">
            <a:avLst/>
          </a:prstGeom>
        </p:spPr>
        <p:txBody>
          <a:bodyPr wrap="square" lIns="0" tIns="0" rIns="0" bIns="0" anchor="t">
            <a:spAutoFit/>
          </a:bodyPr>
          <a:lstStyle/>
          <a:p>
            <a:pPr algn="ctr" defTabSz="896386">
              <a:spcBef>
                <a:spcPts val="392"/>
              </a:spcBef>
              <a:defRPr/>
            </a:pPr>
            <a:r>
              <a:rPr lang="en-US" sz="3137" kern="0" dirty="0">
                <a:ln w="3175">
                  <a:noFill/>
                </a:ln>
                <a:solidFill>
                  <a:srgbClr val="FFFFFF"/>
                </a:solidFill>
                <a:latin typeface="Segoe UI Semibold" panose="020B0702040204020203" pitchFamily="34" charset="0"/>
                <a:cs typeface="Segoe UI Semibold" panose="020B0702040204020203" pitchFamily="34" charset="0"/>
              </a:rPr>
              <a:t>Modernize sales productivity</a:t>
            </a:r>
          </a:p>
        </p:txBody>
      </p:sp>
      <p:sp>
        <p:nvSpPr>
          <p:cNvPr id="22" name="Rectangle 21">
            <a:extLst>
              <a:ext uri="{FF2B5EF4-FFF2-40B4-BE49-F238E27FC236}">
                <a16:creationId xmlns:a16="http://schemas.microsoft.com/office/drawing/2014/main" id="{F93F28DD-C782-413C-A0C0-5EDE8813A9D3}"/>
              </a:ext>
            </a:extLst>
          </p:cNvPr>
          <p:cNvSpPr/>
          <p:nvPr/>
        </p:nvSpPr>
        <p:spPr>
          <a:xfrm>
            <a:off x="7522210" y="575630"/>
            <a:ext cx="3747234" cy="573280"/>
          </a:xfrm>
          <a:prstGeom prst="rect">
            <a:avLst/>
          </a:prstGeom>
        </p:spPr>
        <p:txBody>
          <a:bodyPr wrap="square">
            <a:spAutoFit/>
          </a:bodyPr>
          <a:lstStyle/>
          <a:p>
            <a:pPr defTabSz="895698">
              <a:defRPr/>
            </a:pPr>
            <a:r>
              <a:rPr lang="en-US" sz="3137" kern="0" dirty="0">
                <a:solidFill>
                  <a:srgbClr val="3C3C41"/>
                </a:solidFill>
                <a:latin typeface="Segoe UI Semibold" panose="020B0702040204020203" pitchFamily="34" charset="0"/>
                <a:cs typeface="Segoe UI Semibold" panose="020B0702040204020203" pitchFamily="34" charset="0"/>
              </a:rPr>
              <a:t>Do less, not more</a:t>
            </a:r>
          </a:p>
        </p:txBody>
      </p:sp>
      <p:grpSp>
        <p:nvGrpSpPr>
          <p:cNvPr id="9" name="Group 8">
            <a:extLst>
              <a:ext uri="{FF2B5EF4-FFF2-40B4-BE49-F238E27FC236}">
                <a16:creationId xmlns:a16="http://schemas.microsoft.com/office/drawing/2014/main" id="{A95F57DE-348E-431B-9E4D-D871255A3360}"/>
              </a:ext>
            </a:extLst>
          </p:cNvPr>
          <p:cNvGrpSpPr/>
          <p:nvPr/>
        </p:nvGrpSpPr>
        <p:grpSpPr>
          <a:xfrm>
            <a:off x="956188" y="3007719"/>
            <a:ext cx="10352627" cy="1969695"/>
            <a:chOff x="975360" y="3067533"/>
            <a:chExt cx="10560219" cy="2009191"/>
          </a:xfrm>
        </p:grpSpPr>
        <p:grpSp>
          <p:nvGrpSpPr>
            <p:cNvPr id="36" name="Group 35">
              <a:extLst>
                <a:ext uri="{FF2B5EF4-FFF2-40B4-BE49-F238E27FC236}">
                  <a16:creationId xmlns:a16="http://schemas.microsoft.com/office/drawing/2014/main" id="{35ADED73-46F2-456C-B03B-B0AFB175C1CF}"/>
                </a:ext>
              </a:extLst>
            </p:cNvPr>
            <p:cNvGrpSpPr/>
            <p:nvPr/>
          </p:nvGrpSpPr>
          <p:grpSpPr>
            <a:xfrm>
              <a:off x="10936748" y="3775650"/>
              <a:ext cx="598831" cy="592956"/>
              <a:chOff x="7772012" y="2650531"/>
              <a:chExt cx="536747" cy="531481"/>
            </a:xfrm>
          </p:grpSpPr>
          <p:sp>
            <p:nvSpPr>
              <p:cNvPr id="37" name="Freeform 968">
                <a:extLst>
                  <a:ext uri="{FF2B5EF4-FFF2-40B4-BE49-F238E27FC236}">
                    <a16:creationId xmlns:a16="http://schemas.microsoft.com/office/drawing/2014/main" id="{F54230BE-FC76-4529-A6D0-CA0834149998}"/>
                  </a:ext>
                </a:extLst>
              </p:cNvPr>
              <p:cNvSpPr>
                <a:spLocks/>
              </p:cNvSpPr>
              <p:nvPr/>
            </p:nvSpPr>
            <p:spPr bwMode="auto">
              <a:xfrm>
                <a:off x="7893044" y="2850495"/>
                <a:ext cx="126293" cy="189439"/>
              </a:xfrm>
              <a:custGeom>
                <a:avLst/>
                <a:gdLst>
                  <a:gd name="T0" fmla="*/ 5 w 30"/>
                  <a:gd name="T1" fmla="*/ 45 h 45"/>
                  <a:gd name="T2" fmla="*/ 30 w 30"/>
                  <a:gd name="T3" fmla="*/ 0 h 45"/>
                  <a:gd name="T4" fmla="*/ 21 w 30"/>
                  <a:gd name="T5" fmla="*/ 0 h 45"/>
                  <a:gd name="T6" fmla="*/ 0 w 30"/>
                  <a:gd name="T7" fmla="*/ 37 h 45"/>
                  <a:gd name="T8" fmla="*/ 5 w 30"/>
                  <a:gd name="T9" fmla="*/ 45 h 45"/>
                </a:gdLst>
                <a:ahLst/>
                <a:cxnLst>
                  <a:cxn ang="0">
                    <a:pos x="T0" y="T1"/>
                  </a:cxn>
                  <a:cxn ang="0">
                    <a:pos x="T2" y="T3"/>
                  </a:cxn>
                  <a:cxn ang="0">
                    <a:pos x="T4" y="T5"/>
                  </a:cxn>
                  <a:cxn ang="0">
                    <a:pos x="T6" y="T7"/>
                  </a:cxn>
                  <a:cxn ang="0">
                    <a:pos x="T8" y="T9"/>
                  </a:cxn>
                </a:cxnLst>
                <a:rect l="0" t="0" r="r" b="b"/>
                <a:pathLst>
                  <a:path w="30" h="45">
                    <a:moveTo>
                      <a:pt x="5" y="45"/>
                    </a:moveTo>
                    <a:cubicBezTo>
                      <a:pt x="30" y="0"/>
                      <a:pt x="30" y="0"/>
                      <a:pt x="30" y="0"/>
                    </a:cubicBezTo>
                    <a:cubicBezTo>
                      <a:pt x="21" y="0"/>
                      <a:pt x="21" y="0"/>
                      <a:pt x="21" y="0"/>
                    </a:cubicBezTo>
                    <a:cubicBezTo>
                      <a:pt x="0" y="37"/>
                      <a:pt x="0" y="37"/>
                      <a:pt x="0" y="37"/>
                    </a:cubicBezTo>
                    <a:cubicBezTo>
                      <a:pt x="3" y="39"/>
                      <a:pt x="4" y="42"/>
                      <a:pt x="5" y="45"/>
                    </a:cubicBez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38" name="Freeform 1034">
                <a:extLst>
                  <a:ext uri="{FF2B5EF4-FFF2-40B4-BE49-F238E27FC236}">
                    <a16:creationId xmlns:a16="http://schemas.microsoft.com/office/drawing/2014/main" id="{BF29F6C6-D394-4FC1-8A6A-2B0D50B8EEF5}"/>
                  </a:ext>
                </a:extLst>
              </p:cNvPr>
              <p:cNvSpPr>
                <a:spLocks/>
              </p:cNvSpPr>
              <p:nvPr/>
            </p:nvSpPr>
            <p:spPr bwMode="auto">
              <a:xfrm>
                <a:off x="7929878" y="3118865"/>
                <a:ext cx="215752" cy="31573"/>
              </a:xfrm>
              <a:custGeom>
                <a:avLst/>
                <a:gdLst>
                  <a:gd name="T0" fmla="*/ 5 w 52"/>
                  <a:gd name="T1" fmla="*/ 8 h 8"/>
                  <a:gd name="T2" fmla="*/ 47 w 52"/>
                  <a:gd name="T3" fmla="*/ 8 h 8"/>
                  <a:gd name="T4" fmla="*/ 52 w 52"/>
                  <a:gd name="T5" fmla="*/ 0 h 8"/>
                  <a:gd name="T6" fmla="*/ 0 w 52"/>
                  <a:gd name="T7" fmla="*/ 0 h 8"/>
                  <a:gd name="T8" fmla="*/ 5 w 52"/>
                  <a:gd name="T9" fmla="*/ 8 h 8"/>
                </a:gdLst>
                <a:ahLst/>
                <a:cxnLst>
                  <a:cxn ang="0">
                    <a:pos x="T0" y="T1"/>
                  </a:cxn>
                  <a:cxn ang="0">
                    <a:pos x="T2" y="T3"/>
                  </a:cxn>
                  <a:cxn ang="0">
                    <a:pos x="T4" y="T5"/>
                  </a:cxn>
                  <a:cxn ang="0">
                    <a:pos x="T6" y="T7"/>
                  </a:cxn>
                  <a:cxn ang="0">
                    <a:pos x="T8" y="T9"/>
                  </a:cxn>
                </a:cxnLst>
                <a:rect l="0" t="0" r="r" b="b"/>
                <a:pathLst>
                  <a:path w="52" h="8">
                    <a:moveTo>
                      <a:pt x="5" y="8"/>
                    </a:moveTo>
                    <a:cubicBezTo>
                      <a:pt x="47" y="8"/>
                      <a:pt x="47" y="8"/>
                      <a:pt x="47" y="8"/>
                    </a:cubicBezTo>
                    <a:cubicBezTo>
                      <a:pt x="48" y="5"/>
                      <a:pt x="50" y="2"/>
                      <a:pt x="52" y="0"/>
                    </a:cubicBezTo>
                    <a:cubicBezTo>
                      <a:pt x="0" y="0"/>
                      <a:pt x="0" y="0"/>
                      <a:pt x="0" y="0"/>
                    </a:cubicBezTo>
                    <a:cubicBezTo>
                      <a:pt x="2" y="2"/>
                      <a:pt x="4" y="5"/>
                      <a:pt x="5" y="8"/>
                    </a:cubicBez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39" name="Freeform 1035">
                <a:extLst>
                  <a:ext uri="{FF2B5EF4-FFF2-40B4-BE49-F238E27FC236}">
                    <a16:creationId xmlns:a16="http://schemas.microsoft.com/office/drawing/2014/main" id="{5BE140DB-E648-4AD4-A4A1-81AC00FF019F}"/>
                  </a:ext>
                </a:extLst>
              </p:cNvPr>
              <p:cNvSpPr>
                <a:spLocks/>
              </p:cNvSpPr>
              <p:nvPr/>
            </p:nvSpPr>
            <p:spPr bwMode="auto">
              <a:xfrm>
                <a:off x="7772012" y="3108341"/>
                <a:ext cx="147342" cy="73671"/>
              </a:xfrm>
              <a:custGeom>
                <a:avLst/>
                <a:gdLst>
                  <a:gd name="T0" fmla="*/ 36 w 36"/>
                  <a:gd name="T1" fmla="*/ 18 h 18"/>
                  <a:gd name="T2" fmla="*/ 18 w 36"/>
                  <a:gd name="T3" fmla="*/ 0 h 18"/>
                  <a:gd name="T4" fmla="*/ 0 w 36"/>
                  <a:gd name="T5" fmla="*/ 18 h 18"/>
                  <a:gd name="T6" fmla="*/ 36 w 36"/>
                  <a:gd name="T7" fmla="*/ 18 h 18"/>
                </a:gdLst>
                <a:ahLst/>
                <a:cxnLst>
                  <a:cxn ang="0">
                    <a:pos x="T0" y="T1"/>
                  </a:cxn>
                  <a:cxn ang="0">
                    <a:pos x="T2" y="T3"/>
                  </a:cxn>
                  <a:cxn ang="0">
                    <a:pos x="T4" y="T5"/>
                  </a:cxn>
                  <a:cxn ang="0">
                    <a:pos x="T6" y="T7"/>
                  </a:cxn>
                </a:cxnLst>
                <a:rect l="0" t="0" r="r" b="b"/>
                <a:pathLst>
                  <a:path w="36" h="18">
                    <a:moveTo>
                      <a:pt x="36" y="18"/>
                    </a:moveTo>
                    <a:cubicBezTo>
                      <a:pt x="36" y="8"/>
                      <a:pt x="28" y="0"/>
                      <a:pt x="18" y="0"/>
                    </a:cubicBezTo>
                    <a:cubicBezTo>
                      <a:pt x="8" y="0"/>
                      <a:pt x="0" y="8"/>
                      <a:pt x="0" y="18"/>
                    </a:cubicBezTo>
                    <a:lnTo>
                      <a:pt x="36" y="18"/>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40" name="Oval 1036">
                <a:extLst>
                  <a:ext uri="{FF2B5EF4-FFF2-40B4-BE49-F238E27FC236}">
                    <a16:creationId xmlns:a16="http://schemas.microsoft.com/office/drawing/2014/main" id="{CB68F85F-53E4-4C2C-B5E0-822612BE25C2}"/>
                  </a:ext>
                </a:extLst>
              </p:cNvPr>
              <p:cNvSpPr>
                <a:spLocks noChangeArrowheads="1"/>
              </p:cNvSpPr>
              <p:nvPr/>
            </p:nvSpPr>
            <p:spPr bwMode="auto">
              <a:xfrm>
                <a:off x="7814110" y="3018885"/>
                <a:ext cx="63146" cy="63146"/>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43" name="Freeform 1037">
                <a:extLst>
                  <a:ext uri="{FF2B5EF4-FFF2-40B4-BE49-F238E27FC236}">
                    <a16:creationId xmlns:a16="http://schemas.microsoft.com/office/drawing/2014/main" id="{1E3127D5-D33E-4A53-9ED4-2DE298ED2C0F}"/>
                  </a:ext>
                </a:extLst>
              </p:cNvPr>
              <p:cNvSpPr>
                <a:spLocks/>
              </p:cNvSpPr>
              <p:nvPr/>
            </p:nvSpPr>
            <p:spPr bwMode="auto">
              <a:xfrm>
                <a:off x="8156154" y="3108341"/>
                <a:ext cx="152605" cy="73671"/>
              </a:xfrm>
              <a:custGeom>
                <a:avLst/>
                <a:gdLst>
                  <a:gd name="T0" fmla="*/ 36 w 36"/>
                  <a:gd name="T1" fmla="*/ 18 h 18"/>
                  <a:gd name="T2" fmla="*/ 18 w 36"/>
                  <a:gd name="T3" fmla="*/ 0 h 18"/>
                  <a:gd name="T4" fmla="*/ 0 w 36"/>
                  <a:gd name="T5" fmla="*/ 18 h 18"/>
                  <a:gd name="T6" fmla="*/ 36 w 36"/>
                  <a:gd name="T7" fmla="*/ 18 h 18"/>
                </a:gdLst>
                <a:ahLst/>
                <a:cxnLst>
                  <a:cxn ang="0">
                    <a:pos x="T0" y="T1"/>
                  </a:cxn>
                  <a:cxn ang="0">
                    <a:pos x="T2" y="T3"/>
                  </a:cxn>
                  <a:cxn ang="0">
                    <a:pos x="T4" y="T5"/>
                  </a:cxn>
                  <a:cxn ang="0">
                    <a:pos x="T6" y="T7"/>
                  </a:cxn>
                </a:cxnLst>
                <a:rect l="0" t="0" r="r" b="b"/>
                <a:pathLst>
                  <a:path w="36" h="18">
                    <a:moveTo>
                      <a:pt x="36" y="18"/>
                    </a:moveTo>
                    <a:cubicBezTo>
                      <a:pt x="36" y="8"/>
                      <a:pt x="28" y="0"/>
                      <a:pt x="18" y="0"/>
                    </a:cubicBezTo>
                    <a:cubicBezTo>
                      <a:pt x="8" y="0"/>
                      <a:pt x="0" y="8"/>
                      <a:pt x="0" y="18"/>
                    </a:cubicBezTo>
                    <a:lnTo>
                      <a:pt x="36" y="18"/>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44" name="Oval 1038">
                <a:extLst>
                  <a:ext uri="{FF2B5EF4-FFF2-40B4-BE49-F238E27FC236}">
                    <a16:creationId xmlns:a16="http://schemas.microsoft.com/office/drawing/2014/main" id="{FBA7E36B-2A2A-405F-90DE-57C35B504EE4}"/>
                  </a:ext>
                </a:extLst>
              </p:cNvPr>
              <p:cNvSpPr>
                <a:spLocks noChangeArrowheads="1"/>
              </p:cNvSpPr>
              <p:nvPr/>
            </p:nvSpPr>
            <p:spPr bwMode="auto">
              <a:xfrm>
                <a:off x="8198252" y="3018885"/>
                <a:ext cx="68410" cy="63146"/>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45" name="Freeform 1039">
                <a:extLst>
                  <a:ext uri="{FF2B5EF4-FFF2-40B4-BE49-F238E27FC236}">
                    <a16:creationId xmlns:a16="http://schemas.microsoft.com/office/drawing/2014/main" id="{D8DB935E-CBE9-48F0-B35A-395BDA1B6AFD}"/>
                  </a:ext>
                </a:extLst>
              </p:cNvPr>
              <p:cNvSpPr>
                <a:spLocks/>
              </p:cNvSpPr>
              <p:nvPr/>
            </p:nvSpPr>
            <p:spPr bwMode="auto">
              <a:xfrm>
                <a:off x="7961451" y="2739987"/>
                <a:ext cx="152605" cy="73671"/>
              </a:xfrm>
              <a:custGeom>
                <a:avLst/>
                <a:gdLst>
                  <a:gd name="T0" fmla="*/ 36 w 36"/>
                  <a:gd name="T1" fmla="*/ 18 h 18"/>
                  <a:gd name="T2" fmla="*/ 18 w 36"/>
                  <a:gd name="T3" fmla="*/ 0 h 18"/>
                  <a:gd name="T4" fmla="*/ 0 w 36"/>
                  <a:gd name="T5" fmla="*/ 18 h 18"/>
                  <a:gd name="T6" fmla="*/ 36 w 36"/>
                  <a:gd name="T7" fmla="*/ 18 h 18"/>
                </a:gdLst>
                <a:ahLst/>
                <a:cxnLst>
                  <a:cxn ang="0">
                    <a:pos x="T0" y="T1"/>
                  </a:cxn>
                  <a:cxn ang="0">
                    <a:pos x="T2" y="T3"/>
                  </a:cxn>
                  <a:cxn ang="0">
                    <a:pos x="T4" y="T5"/>
                  </a:cxn>
                  <a:cxn ang="0">
                    <a:pos x="T6" y="T7"/>
                  </a:cxn>
                </a:cxnLst>
                <a:rect l="0" t="0" r="r" b="b"/>
                <a:pathLst>
                  <a:path w="36" h="18">
                    <a:moveTo>
                      <a:pt x="36" y="18"/>
                    </a:moveTo>
                    <a:cubicBezTo>
                      <a:pt x="36" y="8"/>
                      <a:pt x="28" y="0"/>
                      <a:pt x="18" y="0"/>
                    </a:cubicBezTo>
                    <a:cubicBezTo>
                      <a:pt x="8" y="0"/>
                      <a:pt x="0" y="8"/>
                      <a:pt x="0" y="18"/>
                    </a:cubicBezTo>
                    <a:lnTo>
                      <a:pt x="36" y="18"/>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46" name="Oval 1040">
                <a:extLst>
                  <a:ext uri="{FF2B5EF4-FFF2-40B4-BE49-F238E27FC236}">
                    <a16:creationId xmlns:a16="http://schemas.microsoft.com/office/drawing/2014/main" id="{62BF86AB-03D3-477B-87F5-9BA61EB5B7A3}"/>
                  </a:ext>
                </a:extLst>
              </p:cNvPr>
              <p:cNvSpPr>
                <a:spLocks noChangeArrowheads="1"/>
              </p:cNvSpPr>
              <p:nvPr/>
            </p:nvSpPr>
            <p:spPr bwMode="auto">
              <a:xfrm>
                <a:off x="8003549" y="2650531"/>
                <a:ext cx="68410" cy="63146"/>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47" name="Freeform 1058">
                <a:extLst>
                  <a:ext uri="{FF2B5EF4-FFF2-40B4-BE49-F238E27FC236}">
                    <a16:creationId xmlns:a16="http://schemas.microsoft.com/office/drawing/2014/main" id="{3227398F-6363-43EE-81C5-99B75FE74277}"/>
                  </a:ext>
                </a:extLst>
              </p:cNvPr>
              <p:cNvSpPr>
                <a:spLocks/>
              </p:cNvSpPr>
              <p:nvPr/>
            </p:nvSpPr>
            <p:spPr bwMode="auto">
              <a:xfrm>
                <a:off x="8061435" y="2850495"/>
                <a:ext cx="121032" cy="189439"/>
              </a:xfrm>
              <a:custGeom>
                <a:avLst/>
                <a:gdLst>
                  <a:gd name="T0" fmla="*/ 30 w 30"/>
                  <a:gd name="T1" fmla="*/ 37 h 45"/>
                  <a:gd name="T2" fmla="*/ 9 w 30"/>
                  <a:gd name="T3" fmla="*/ 0 h 45"/>
                  <a:gd name="T4" fmla="*/ 0 w 30"/>
                  <a:gd name="T5" fmla="*/ 0 h 45"/>
                  <a:gd name="T6" fmla="*/ 25 w 30"/>
                  <a:gd name="T7" fmla="*/ 45 h 45"/>
                  <a:gd name="T8" fmla="*/ 30 w 30"/>
                  <a:gd name="T9" fmla="*/ 37 h 45"/>
                </a:gdLst>
                <a:ahLst/>
                <a:cxnLst>
                  <a:cxn ang="0">
                    <a:pos x="T0" y="T1"/>
                  </a:cxn>
                  <a:cxn ang="0">
                    <a:pos x="T2" y="T3"/>
                  </a:cxn>
                  <a:cxn ang="0">
                    <a:pos x="T4" y="T5"/>
                  </a:cxn>
                  <a:cxn ang="0">
                    <a:pos x="T6" y="T7"/>
                  </a:cxn>
                  <a:cxn ang="0">
                    <a:pos x="T8" y="T9"/>
                  </a:cxn>
                </a:cxnLst>
                <a:rect l="0" t="0" r="r" b="b"/>
                <a:pathLst>
                  <a:path w="30" h="45">
                    <a:moveTo>
                      <a:pt x="30" y="37"/>
                    </a:moveTo>
                    <a:cubicBezTo>
                      <a:pt x="9" y="0"/>
                      <a:pt x="9" y="0"/>
                      <a:pt x="9" y="0"/>
                    </a:cubicBezTo>
                    <a:cubicBezTo>
                      <a:pt x="0" y="0"/>
                      <a:pt x="0" y="0"/>
                      <a:pt x="0" y="0"/>
                    </a:cubicBezTo>
                    <a:cubicBezTo>
                      <a:pt x="25" y="45"/>
                      <a:pt x="25" y="45"/>
                      <a:pt x="25" y="45"/>
                    </a:cubicBezTo>
                    <a:cubicBezTo>
                      <a:pt x="26" y="42"/>
                      <a:pt x="27" y="39"/>
                      <a:pt x="30" y="37"/>
                    </a:cubicBez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grpSp>
        <p:sp>
          <p:nvSpPr>
            <p:cNvPr id="58" name="Rectangle 57">
              <a:extLst>
                <a:ext uri="{FF2B5EF4-FFF2-40B4-BE49-F238E27FC236}">
                  <a16:creationId xmlns:a16="http://schemas.microsoft.com/office/drawing/2014/main" id="{A49E4BA6-3AFE-4867-9C3B-6658F2E0D918}"/>
                </a:ext>
              </a:extLst>
            </p:cNvPr>
            <p:cNvSpPr/>
            <p:nvPr/>
          </p:nvSpPr>
          <p:spPr bwMode="auto">
            <a:xfrm>
              <a:off x="975360" y="3067533"/>
              <a:ext cx="9434732" cy="2009191"/>
            </a:xfrm>
            <a:prstGeom prst="rect">
              <a:avLst/>
            </a:prstGeom>
            <a:noFill/>
            <a:ln>
              <a:noFill/>
              <a:headEnd type="none" w="med" len="med"/>
              <a:tailEnd type="none" w="med" len="med"/>
            </a:ln>
            <a:effectLst>
              <a:outerShdw blurRad="38100" algn="ctr"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96057" tIns="143428" rIns="89642" bIns="143428" numCol="1" spcCol="0" rtlCol="0" fromWordArt="0" anchor="ctr" anchorCtr="0" forceAA="0" compatLnSpc="1">
              <a:prstTxWarp prst="textNoShape">
                <a:avLst/>
              </a:prstTxWarp>
              <a:noAutofit/>
            </a:bodyPr>
            <a:lstStyle/>
            <a:p>
              <a:pPr defTabSz="914102" fontAlgn="base">
                <a:lnSpc>
                  <a:spcPct val="90000"/>
                </a:lnSpc>
                <a:spcBef>
                  <a:spcPct val="0"/>
                </a:spcBef>
                <a:spcAft>
                  <a:spcPct val="0"/>
                </a:spcAft>
              </a:pPr>
              <a:r>
                <a:rPr lang="en-US" sz="2353" dirty="0">
                  <a:solidFill>
                    <a:srgbClr val="3C3C41"/>
                  </a:solidFill>
                  <a:latin typeface="Segoe UI"/>
                  <a:ea typeface="Segoe UI" pitchFamily="34" charset="0"/>
                  <a:cs typeface="Segoe UI" pitchFamily="34" charset="0"/>
                </a:rPr>
                <a:t>Streamline seller workflows</a:t>
              </a:r>
            </a:p>
          </p:txBody>
        </p:sp>
      </p:grpSp>
      <p:grpSp>
        <p:nvGrpSpPr>
          <p:cNvPr id="10" name="Group 9">
            <a:extLst>
              <a:ext uri="{FF2B5EF4-FFF2-40B4-BE49-F238E27FC236}">
                <a16:creationId xmlns:a16="http://schemas.microsoft.com/office/drawing/2014/main" id="{1D01E394-8978-49E2-8F46-757CF80486E8}"/>
              </a:ext>
            </a:extLst>
          </p:cNvPr>
          <p:cNvGrpSpPr/>
          <p:nvPr/>
        </p:nvGrpSpPr>
        <p:grpSpPr>
          <a:xfrm>
            <a:off x="853151" y="1417810"/>
            <a:ext cx="10406537" cy="1969695"/>
            <a:chOff x="870258" y="1445743"/>
            <a:chExt cx="10615210" cy="2009191"/>
          </a:xfrm>
        </p:grpSpPr>
        <p:grpSp>
          <p:nvGrpSpPr>
            <p:cNvPr id="24" name="Group 133">
              <a:extLst>
                <a:ext uri="{FF2B5EF4-FFF2-40B4-BE49-F238E27FC236}">
                  <a16:creationId xmlns:a16="http://schemas.microsoft.com/office/drawing/2014/main" id="{17EF1A9E-7C24-4F11-A912-B68C338382CF}"/>
                </a:ext>
              </a:extLst>
            </p:cNvPr>
            <p:cNvGrpSpPr>
              <a:grpSpLocks noChangeAspect="1"/>
            </p:cNvGrpSpPr>
            <p:nvPr/>
          </p:nvGrpSpPr>
          <p:grpSpPr bwMode="auto">
            <a:xfrm>
              <a:off x="10986859" y="2201978"/>
              <a:ext cx="498609" cy="496721"/>
              <a:chOff x="5004" y="3359"/>
              <a:chExt cx="264" cy="263"/>
            </a:xfrm>
          </p:grpSpPr>
          <p:sp>
            <p:nvSpPr>
              <p:cNvPr id="32" name="Freeform 134">
                <a:extLst>
                  <a:ext uri="{FF2B5EF4-FFF2-40B4-BE49-F238E27FC236}">
                    <a16:creationId xmlns:a16="http://schemas.microsoft.com/office/drawing/2014/main" id="{8CD9485B-5DC9-4CCC-8EF8-EF9B04AC8E79}"/>
                  </a:ext>
                </a:extLst>
              </p:cNvPr>
              <p:cNvSpPr>
                <a:spLocks/>
              </p:cNvSpPr>
              <p:nvPr/>
            </p:nvSpPr>
            <p:spPr bwMode="auto">
              <a:xfrm>
                <a:off x="5089" y="3443"/>
                <a:ext cx="89" cy="94"/>
              </a:xfrm>
              <a:custGeom>
                <a:avLst/>
                <a:gdLst>
                  <a:gd name="T0" fmla="*/ 39 w 143"/>
                  <a:gd name="T1" fmla="*/ 49 h 152"/>
                  <a:gd name="T2" fmla="*/ 39 w 143"/>
                  <a:gd name="T3" fmla="*/ 49 h 152"/>
                  <a:gd name="T4" fmla="*/ 50 w 143"/>
                  <a:gd name="T5" fmla="*/ 39 h 152"/>
                  <a:gd name="T6" fmla="*/ 63 w 143"/>
                  <a:gd name="T7" fmla="*/ 33 h 152"/>
                  <a:gd name="T8" fmla="*/ 93 w 143"/>
                  <a:gd name="T9" fmla="*/ 3 h 152"/>
                  <a:gd name="T10" fmla="*/ 84 w 143"/>
                  <a:gd name="T11" fmla="*/ 1 h 152"/>
                  <a:gd name="T12" fmla="*/ 76 w 143"/>
                  <a:gd name="T13" fmla="*/ 0 h 152"/>
                  <a:gd name="T14" fmla="*/ 46 w 143"/>
                  <a:gd name="T15" fmla="*/ 6 h 152"/>
                  <a:gd name="T16" fmla="*/ 22 w 143"/>
                  <a:gd name="T17" fmla="*/ 23 h 152"/>
                  <a:gd name="T18" fmla="*/ 6 w 143"/>
                  <a:gd name="T19" fmla="*/ 47 h 152"/>
                  <a:gd name="T20" fmla="*/ 0 w 143"/>
                  <a:gd name="T21" fmla="*/ 76 h 152"/>
                  <a:gd name="T22" fmla="*/ 6 w 143"/>
                  <a:gd name="T23" fmla="*/ 106 h 152"/>
                  <a:gd name="T24" fmla="*/ 22 w 143"/>
                  <a:gd name="T25" fmla="*/ 130 h 152"/>
                  <a:gd name="T26" fmla="*/ 46 w 143"/>
                  <a:gd name="T27" fmla="*/ 146 h 152"/>
                  <a:gd name="T28" fmla="*/ 76 w 143"/>
                  <a:gd name="T29" fmla="*/ 152 h 152"/>
                  <a:gd name="T30" fmla="*/ 96 w 143"/>
                  <a:gd name="T31" fmla="*/ 149 h 152"/>
                  <a:gd name="T32" fmla="*/ 115 w 143"/>
                  <a:gd name="T33" fmla="*/ 141 h 152"/>
                  <a:gd name="T34" fmla="*/ 131 w 143"/>
                  <a:gd name="T35" fmla="*/ 127 h 152"/>
                  <a:gd name="T36" fmla="*/ 143 w 143"/>
                  <a:gd name="T37" fmla="*/ 110 h 152"/>
                  <a:gd name="T38" fmla="*/ 116 w 143"/>
                  <a:gd name="T39" fmla="*/ 96 h 152"/>
                  <a:gd name="T40" fmla="*/ 99 w 143"/>
                  <a:gd name="T41" fmla="*/ 115 h 152"/>
                  <a:gd name="T42" fmla="*/ 76 w 143"/>
                  <a:gd name="T43" fmla="*/ 122 h 152"/>
                  <a:gd name="T44" fmla="*/ 58 w 143"/>
                  <a:gd name="T45" fmla="*/ 118 h 152"/>
                  <a:gd name="T46" fmla="*/ 44 w 143"/>
                  <a:gd name="T47" fmla="*/ 108 h 152"/>
                  <a:gd name="T48" fmla="*/ 34 w 143"/>
                  <a:gd name="T49" fmla="*/ 94 h 152"/>
                  <a:gd name="T50" fmla="*/ 30 w 143"/>
                  <a:gd name="T51" fmla="*/ 76 h 152"/>
                  <a:gd name="T52" fmla="*/ 33 w 143"/>
                  <a:gd name="T53" fmla="*/ 62 h 152"/>
                  <a:gd name="T54" fmla="*/ 39 w 143"/>
                  <a:gd name="T55" fmla="*/ 4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3" h="152">
                    <a:moveTo>
                      <a:pt x="39" y="49"/>
                    </a:moveTo>
                    <a:lnTo>
                      <a:pt x="39" y="49"/>
                    </a:lnTo>
                    <a:cubicBezTo>
                      <a:pt x="42" y="45"/>
                      <a:pt x="46" y="42"/>
                      <a:pt x="50" y="39"/>
                    </a:cubicBezTo>
                    <a:cubicBezTo>
                      <a:pt x="54" y="36"/>
                      <a:pt x="58" y="34"/>
                      <a:pt x="63" y="33"/>
                    </a:cubicBezTo>
                    <a:lnTo>
                      <a:pt x="93" y="3"/>
                    </a:lnTo>
                    <a:cubicBezTo>
                      <a:pt x="90" y="2"/>
                      <a:pt x="87" y="1"/>
                      <a:pt x="84" y="1"/>
                    </a:cubicBezTo>
                    <a:cubicBezTo>
                      <a:pt x="81" y="1"/>
                      <a:pt x="79" y="0"/>
                      <a:pt x="76" y="0"/>
                    </a:cubicBezTo>
                    <a:cubicBezTo>
                      <a:pt x="65" y="0"/>
                      <a:pt x="55" y="2"/>
                      <a:pt x="46" y="6"/>
                    </a:cubicBezTo>
                    <a:cubicBezTo>
                      <a:pt x="37" y="10"/>
                      <a:pt x="29" y="16"/>
                      <a:pt x="22" y="23"/>
                    </a:cubicBezTo>
                    <a:cubicBezTo>
                      <a:pt x="15" y="30"/>
                      <a:pt x="10" y="38"/>
                      <a:pt x="6" y="47"/>
                    </a:cubicBezTo>
                    <a:cubicBezTo>
                      <a:pt x="2" y="56"/>
                      <a:pt x="0" y="66"/>
                      <a:pt x="0" y="76"/>
                    </a:cubicBezTo>
                    <a:cubicBezTo>
                      <a:pt x="0" y="87"/>
                      <a:pt x="2" y="96"/>
                      <a:pt x="6" y="106"/>
                    </a:cubicBezTo>
                    <a:cubicBezTo>
                      <a:pt x="10" y="115"/>
                      <a:pt x="15" y="123"/>
                      <a:pt x="22" y="130"/>
                    </a:cubicBezTo>
                    <a:cubicBezTo>
                      <a:pt x="29" y="137"/>
                      <a:pt x="37" y="142"/>
                      <a:pt x="46" y="146"/>
                    </a:cubicBezTo>
                    <a:cubicBezTo>
                      <a:pt x="55" y="150"/>
                      <a:pt x="65" y="152"/>
                      <a:pt x="76" y="152"/>
                    </a:cubicBezTo>
                    <a:cubicBezTo>
                      <a:pt x="83" y="152"/>
                      <a:pt x="90" y="151"/>
                      <a:pt x="96" y="149"/>
                    </a:cubicBezTo>
                    <a:cubicBezTo>
                      <a:pt x="103" y="147"/>
                      <a:pt x="109" y="144"/>
                      <a:pt x="115" y="141"/>
                    </a:cubicBezTo>
                    <a:cubicBezTo>
                      <a:pt x="121" y="137"/>
                      <a:pt x="126" y="133"/>
                      <a:pt x="131" y="127"/>
                    </a:cubicBezTo>
                    <a:cubicBezTo>
                      <a:pt x="136" y="122"/>
                      <a:pt x="140" y="116"/>
                      <a:pt x="143" y="110"/>
                    </a:cubicBezTo>
                    <a:lnTo>
                      <a:pt x="116" y="96"/>
                    </a:lnTo>
                    <a:cubicBezTo>
                      <a:pt x="112" y="104"/>
                      <a:pt x="107" y="110"/>
                      <a:pt x="99" y="115"/>
                    </a:cubicBezTo>
                    <a:cubicBezTo>
                      <a:pt x="92" y="119"/>
                      <a:pt x="84" y="122"/>
                      <a:pt x="76" y="122"/>
                    </a:cubicBezTo>
                    <a:cubicBezTo>
                      <a:pt x="69" y="122"/>
                      <a:pt x="63" y="120"/>
                      <a:pt x="58" y="118"/>
                    </a:cubicBezTo>
                    <a:cubicBezTo>
                      <a:pt x="53" y="116"/>
                      <a:pt x="48" y="112"/>
                      <a:pt x="44" y="108"/>
                    </a:cubicBezTo>
                    <a:cubicBezTo>
                      <a:pt x="39" y="104"/>
                      <a:pt x="36" y="99"/>
                      <a:pt x="34" y="94"/>
                    </a:cubicBezTo>
                    <a:cubicBezTo>
                      <a:pt x="31" y="88"/>
                      <a:pt x="30" y="82"/>
                      <a:pt x="30" y="76"/>
                    </a:cubicBezTo>
                    <a:cubicBezTo>
                      <a:pt x="30" y="71"/>
                      <a:pt x="31" y="66"/>
                      <a:pt x="33" y="62"/>
                    </a:cubicBezTo>
                    <a:cubicBezTo>
                      <a:pt x="34" y="57"/>
                      <a:pt x="36" y="53"/>
                      <a:pt x="39" y="49"/>
                    </a:cubicBezTo>
                    <a:close/>
                  </a:path>
                </a:pathLst>
              </a:custGeom>
              <a:solidFill>
                <a:schemeClr val="tx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33" name="Freeform 135">
                <a:extLst>
                  <a:ext uri="{FF2B5EF4-FFF2-40B4-BE49-F238E27FC236}">
                    <a16:creationId xmlns:a16="http://schemas.microsoft.com/office/drawing/2014/main" id="{AD27D502-A2EF-4C69-96C8-C71E31F8B3FD}"/>
                  </a:ext>
                </a:extLst>
              </p:cNvPr>
              <p:cNvSpPr>
                <a:spLocks/>
              </p:cNvSpPr>
              <p:nvPr/>
            </p:nvSpPr>
            <p:spPr bwMode="auto">
              <a:xfrm>
                <a:off x="5004" y="3359"/>
                <a:ext cx="250" cy="263"/>
              </a:xfrm>
              <a:custGeom>
                <a:avLst/>
                <a:gdLst>
                  <a:gd name="T0" fmla="*/ 350 w 403"/>
                  <a:gd name="T1" fmla="*/ 338 h 425"/>
                  <a:gd name="T2" fmla="*/ 350 w 403"/>
                  <a:gd name="T3" fmla="*/ 338 h 425"/>
                  <a:gd name="T4" fmla="*/ 311 w 403"/>
                  <a:gd name="T5" fmla="*/ 371 h 425"/>
                  <a:gd name="T6" fmla="*/ 264 w 403"/>
                  <a:gd name="T7" fmla="*/ 392 h 425"/>
                  <a:gd name="T8" fmla="*/ 213 w 403"/>
                  <a:gd name="T9" fmla="*/ 399 h 425"/>
                  <a:gd name="T10" fmla="*/ 163 w 403"/>
                  <a:gd name="T11" fmla="*/ 392 h 425"/>
                  <a:gd name="T12" fmla="*/ 119 w 403"/>
                  <a:gd name="T13" fmla="*/ 373 h 425"/>
                  <a:gd name="T14" fmla="*/ 81 w 403"/>
                  <a:gd name="T15" fmla="*/ 344 h 425"/>
                  <a:gd name="T16" fmla="*/ 52 w 403"/>
                  <a:gd name="T17" fmla="*/ 306 h 425"/>
                  <a:gd name="T18" fmla="*/ 33 w 403"/>
                  <a:gd name="T19" fmla="*/ 262 h 425"/>
                  <a:gd name="T20" fmla="*/ 26 w 403"/>
                  <a:gd name="T21" fmla="*/ 212 h 425"/>
                  <a:gd name="T22" fmla="*/ 33 w 403"/>
                  <a:gd name="T23" fmla="*/ 163 h 425"/>
                  <a:gd name="T24" fmla="*/ 52 w 403"/>
                  <a:gd name="T25" fmla="*/ 118 h 425"/>
                  <a:gd name="T26" fmla="*/ 81 w 403"/>
                  <a:gd name="T27" fmla="*/ 80 h 425"/>
                  <a:gd name="T28" fmla="*/ 119 w 403"/>
                  <a:gd name="T29" fmla="*/ 51 h 425"/>
                  <a:gd name="T30" fmla="*/ 163 w 403"/>
                  <a:gd name="T31" fmla="*/ 32 h 425"/>
                  <a:gd name="T32" fmla="*/ 213 w 403"/>
                  <a:gd name="T33" fmla="*/ 26 h 425"/>
                  <a:gd name="T34" fmla="*/ 265 w 403"/>
                  <a:gd name="T35" fmla="*/ 33 h 425"/>
                  <a:gd name="T36" fmla="*/ 313 w 403"/>
                  <a:gd name="T37" fmla="*/ 55 h 425"/>
                  <a:gd name="T38" fmla="*/ 332 w 403"/>
                  <a:gd name="T39" fmla="*/ 36 h 425"/>
                  <a:gd name="T40" fmla="*/ 275 w 403"/>
                  <a:gd name="T41" fmla="*/ 8 h 425"/>
                  <a:gd name="T42" fmla="*/ 213 w 403"/>
                  <a:gd name="T43" fmla="*/ 0 h 425"/>
                  <a:gd name="T44" fmla="*/ 156 w 403"/>
                  <a:gd name="T45" fmla="*/ 6 h 425"/>
                  <a:gd name="T46" fmla="*/ 105 w 403"/>
                  <a:gd name="T47" fmla="*/ 28 h 425"/>
                  <a:gd name="T48" fmla="*/ 62 w 403"/>
                  <a:gd name="T49" fmla="*/ 61 h 425"/>
                  <a:gd name="T50" fmla="*/ 29 w 403"/>
                  <a:gd name="T51" fmla="*/ 105 h 425"/>
                  <a:gd name="T52" fmla="*/ 7 w 403"/>
                  <a:gd name="T53" fmla="*/ 156 h 425"/>
                  <a:gd name="T54" fmla="*/ 0 w 403"/>
                  <a:gd name="T55" fmla="*/ 212 h 425"/>
                  <a:gd name="T56" fmla="*/ 7 w 403"/>
                  <a:gd name="T57" fmla="*/ 269 h 425"/>
                  <a:gd name="T58" fmla="*/ 29 w 403"/>
                  <a:gd name="T59" fmla="*/ 320 h 425"/>
                  <a:gd name="T60" fmla="*/ 62 w 403"/>
                  <a:gd name="T61" fmla="*/ 363 h 425"/>
                  <a:gd name="T62" fmla="*/ 105 w 403"/>
                  <a:gd name="T63" fmla="*/ 396 h 425"/>
                  <a:gd name="T64" fmla="*/ 156 w 403"/>
                  <a:gd name="T65" fmla="*/ 418 h 425"/>
                  <a:gd name="T66" fmla="*/ 213 w 403"/>
                  <a:gd name="T67" fmla="*/ 425 h 425"/>
                  <a:gd name="T68" fmla="*/ 272 w 403"/>
                  <a:gd name="T69" fmla="*/ 417 h 425"/>
                  <a:gd name="T70" fmla="*/ 325 w 403"/>
                  <a:gd name="T71" fmla="*/ 393 h 425"/>
                  <a:gd name="T72" fmla="*/ 370 w 403"/>
                  <a:gd name="T73" fmla="*/ 356 h 425"/>
                  <a:gd name="T74" fmla="*/ 403 w 403"/>
                  <a:gd name="T75" fmla="*/ 307 h 425"/>
                  <a:gd name="T76" fmla="*/ 379 w 403"/>
                  <a:gd name="T77" fmla="*/ 295 h 425"/>
                  <a:gd name="T78" fmla="*/ 350 w 403"/>
                  <a:gd name="T79" fmla="*/ 33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3" h="425">
                    <a:moveTo>
                      <a:pt x="350" y="338"/>
                    </a:moveTo>
                    <a:lnTo>
                      <a:pt x="350" y="338"/>
                    </a:lnTo>
                    <a:cubicBezTo>
                      <a:pt x="338" y="351"/>
                      <a:pt x="325" y="362"/>
                      <a:pt x="311" y="371"/>
                    </a:cubicBezTo>
                    <a:cubicBezTo>
                      <a:pt x="296" y="380"/>
                      <a:pt x="281" y="387"/>
                      <a:pt x="264" y="392"/>
                    </a:cubicBezTo>
                    <a:cubicBezTo>
                      <a:pt x="247" y="396"/>
                      <a:pt x="230" y="399"/>
                      <a:pt x="213" y="399"/>
                    </a:cubicBezTo>
                    <a:cubicBezTo>
                      <a:pt x="195" y="399"/>
                      <a:pt x="179" y="397"/>
                      <a:pt x="163" y="392"/>
                    </a:cubicBezTo>
                    <a:cubicBezTo>
                      <a:pt x="147" y="388"/>
                      <a:pt x="132" y="381"/>
                      <a:pt x="119" y="373"/>
                    </a:cubicBezTo>
                    <a:cubicBezTo>
                      <a:pt x="105" y="365"/>
                      <a:pt x="92" y="355"/>
                      <a:pt x="81" y="344"/>
                    </a:cubicBezTo>
                    <a:cubicBezTo>
                      <a:pt x="70" y="333"/>
                      <a:pt x="60" y="320"/>
                      <a:pt x="52" y="306"/>
                    </a:cubicBezTo>
                    <a:cubicBezTo>
                      <a:pt x="44" y="292"/>
                      <a:pt x="37" y="278"/>
                      <a:pt x="33" y="262"/>
                    </a:cubicBezTo>
                    <a:cubicBezTo>
                      <a:pt x="28" y="246"/>
                      <a:pt x="26" y="229"/>
                      <a:pt x="26" y="212"/>
                    </a:cubicBezTo>
                    <a:cubicBezTo>
                      <a:pt x="26" y="195"/>
                      <a:pt x="28" y="179"/>
                      <a:pt x="33" y="163"/>
                    </a:cubicBezTo>
                    <a:cubicBezTo>
                      <a:pt x="37" y="147"/>
                      <a:pt x="44" y="132"/>
                      <a:pt x="52" y="118"/>
                    </a:cubicBezTo>
                    <a:cubicBezTo>
                      <a:pt x="60" y="104"/>
                      <a:pt x="70" y="92"/>
                      <a:pt x="81" y="80"/>
                    </a:cubicBezTo>
                    <a:cubicBezTo>
                      <a:pt x="92" y="69"/>
                      <a:pt x="105" y="59"/>
                      <a:pt x="119" y="51"/>
                    </a:cubicBezTo>
                    <a:cubicBezTo>
                      <a:pt x="132" y="43"/>
                      <a:pt x="147" y="37"/>
                      <a:pt x="163" y="32"/>
                    </a:cubicBezTo>
                    <a:cubicBezTo>
                      <a:pt x="179" y="28"/>
                      <a:pt x="196" y="26"/>
                      <a:pt x="213" y="26"/>
                    </a:cubicBezTo>
                    <a:cubicBezTo>
                      <a:pt x="230" y="26"/>
                      <a:pt x="248" y="28"/>
                      <a:pt x="265" y="33"/>
                    </a:cubicBezTo>
                    <a:cubicBezTo>
                      <a:pt x="282" y="38"/>
                      <a:pt x="298" y="46"/>
                      <a:pt x="313" y="55"/>
                    </a:cubicBezTo>
                    <a:lnTo>
                      <a:pt x="332" y="36"/>
                    </a:lnTo>
                    <a:cubicBezTo>
                      <a:pt x="314" y="24"/>
                      <a:pt x="295" y="15"/>
                      <a:pt x="275" y="8"/>
                    </a:cubicBezTo>
                    <a:cubicBezTo>
                      <a:pt x="255" y="3"/>
                      <a:pt x="234" y="0"/>
                      <a:pt x="213" y="0"/>
                    </a:cubicBezTo>
                    <a:cubicBezTo>
                      <a:pt x="193" y="0"/>
                      <a:pt x="174" y="2"/>
                      <a:pt x="156" y="6"/>
                    </a:cubicBezTo>
                    <a:cubicBezTo>
                      <a:pt x="138" y="12"/>
                      <a:pt x="121" y="19"/>
                      <a:pt x="105" y="28"/>
                    </a:cubicBezTo>
                    <a:cubicBezTo>
                      <a:pt x="89" y="37"/>
                      <a:pt x="75" y="48"/>
                      <a:pt x="62" y="61"/>
                    </a:cubicBezTo>
                    <a:cubicBezTo>
                      <a:pt x="49" y="74"/>
                      <a:pt x="38" y="89"/>
                      <a:pt x="29" y="105"/>
                    </a:cubicBezTo>
                    <a:cubicBezTo>
                      <a:pt x="19" y="121"/>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5"/>
                      <a:pt x="213" y="425"/>
                    </a:cubicBezTo>
                    <a:cubicBezTo>
                      <a:pt x="233" y="425"/>
                      <a:pt x="253" y="423"/>
                      <a:pt x="272" y="417"/>
                    </a:cubicBezTo>
                    <a:cubicBezTo>
                      <a:pt x="291" y="411"/>
                      <a:pt x="308" y="403"/>
                      <a:pt x="325" y="393"/>
                    </a:cubicBezTo>
                    <a:cubicBezTo>
                      <a:pt x="341" y="383"/>
                      <a:pt x="356" y="370"/>
                      <a:pt x="370" y="356"/>
                    </a:cubicBezTo>
                    <a:cubicBezTo>
                      <a:pt x="383" y="341"/>
                      <a:pt x="394" y="325"/>
                      <a:pt x="403" y="307"/>
                    </a:cubicBezTo>
                    <a:lnTo>
                      <a:pt x="379" y="295"/>
                    </a:lnTo>
                    <a:cubicBezTo>
                      <a:pt x="371" y="311"/>
                      <a:pt x="362" y="325"/>
                      <a:pt x="350" y="338"/>
                    </a:cubicBezTo>
                    <a:close/>
                  </a:path>
                </a:pathLst>
              </a:custGeom>
              <a:solidFill>
                <a:schemeClr val="tx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34" name="Freeform 136">
                <a:extLst>
                  <a:ext uri="{FF2B5EF4-FFF2-40B4-BE49-F238E27FC236}">
                    <a16:creationId xmlns:a16="http://schemas.microsoft.com/office/drawing/2014/main" id="{3EAD14F3-2AA1-4BC3-A875-88BA5AF04007}"/>
                  </a:ext>
                </a:extLst>
              </p:cNvPr>
              <p:cNvSpPr>
                <a:spLocks/>
              </p:cNvSpPr>
              <p:nvPr/>
            </p:nvSpPr>
            <p:spPr bwMode="auto">
              <a:xfrm>
                <a:off x="5044" y="3398"/>
                <a:ext cx="174" cy="184"/>
              </a:xfrm>
              <a:custGeom>
                <a:avLst/>
                <a:gdLst>
                  <a:gd name="T0" fmla="*/ 199 w 281"/>
                  <a:gd name="T1" fmla="*/ 41 h 296"/>
                  <a:gd name="T2" fmla="*/ 199 w 281"/>
                  <a:gd name="T3" fmla="*/ 41 h 296"/>
                  <a:gd name="T4" fmla="*/ 221 w 281"/>
                  <a:gd name="T5" fmla="*/ 19 h 296"/>
                  <a:gd name="T6" fmla="*/ 186 w 281"/>
                  <a:gd name="T7" fmla="*/ 5 h 296"/>
                  <a:gd name="T8" fmla="*/ 149 w 281"/>
                  <a:gd name="T9" fmla="*/ 0 h 296"/>
                  <a:gd name="T10" fmla="*/ 109 w 281"/>
                  <a:gd name="T11" fmla="*/ 5 h 296"/>
                  <a:gd name="T12" fmla="*/ 74 w 281"/>
                  <a:gd name="T13" fmla="*/ 20 h 296"/>
                  <a:gd name="T14" fmla="*/ 44 w 281"/>
                  <a:gd name="T15" fmla="*/ 43 h 296"/>
                  <a:gd name="T16" fmla="*/ 21 w 281"/>
                  <a:gd name="T17" fmla="*/ 73 h 296"/>
                  <a:gd name="T18" fmla="*/ 6 w 281"/>
                  <a:gd name="T19" fmla="*/ 109 h 296"/>
                  <a:gd name="T20" fmla="*/ 0 w 281"/>
                  <a:gd name="T21" fmla="*/ 148 h 296"/>
                  <a:gd name="T22" fmla="*/ 6 w 281"/>
                  <a:gd name="T23" fmla="*/ 188 h 296"/>
                  <a:gd name="T24" fmla="*/ 21 w 281"/>
                  <a:gd name="T25" fmla="*/ 223 h 296"/>
                  <a:gd name="T26" fmla="*/ 44 w 281"/>
                  <a:gd name="T27" fmla="*/ 253 h 296"/>
                  <a:gd name="T28" fmla="*/ 74 w 281"/>
                  <a:gd name="T29" fmla="*/ 276 h 296"/>
                  <a:gd name="T30" fmla="*/ 109 w 281"/>
                  <a:gd name="T31" fmla="*/ 291 h 296"/>
                  <a:gd name="T32" fmla="*/ 149 w 281"/>
                  <a:gd name="T33" fmla="*/ 296 h 296"/>
                  <a:gd name="T34" fmla="*/ 189 w 281"/>
                  <a:gd name="T35" fmla="*/ 290 h 296"/>
                  <a:gd name="T36" fmla="*/ 226 w 281"/>
                  <a:gd name="T37" fmla="*/ 274 h 296"/>
                  <a:gd name="T38" fmla="*/ 258 w 281"/>
                  <a:gd name="T39" fmla="*/ 248 h 296"/>
                  <a:gd name="T40" fmla="*/ 281 w 281"/>
                  <a:gd name="T41" fmla="*/ 214 h 296"/>
                  <a:gd name="T42" fmla="*/ 254 w 281"/>
                  <a:gd name="T43" fmla="*/ 201 h 296"/>
                  <a:gd name="T44" fmla="*/ 235 w 281"/>
                  <a:gd name="T45" fmla="*/ 228 h 296"/>
                  <a:gd name="T46" fmla="*/ 211 w 281"/>
                  <a:gd name="T47" fmla="*/ 249 h 296"/>
                  <a:gd name="T48" fmla="*/ 181 w 281"/>
                  <a:gd name="T49" fmla="*/ 262 h 296"/>
                  <a:gd name="T50" fmla="*/ 149 w 281"/>
                  <a:gd name="T51" fmla="*/ 267 h 296"/>
                  <a:gd name="T52" fmla="*/ 102 w 281"/>
                  <a:gd name="T53" fmla="*/ 257 h 296"/>
                  <a:gd name="T54" fmla="*/ 65 w 281"/>
                  <a:gd name="T55" fmla="*/ 232 h 296"/>
                  <a:gd name="T56" fmla="*/ 39 w 281"/>
                  <a:gd name="T57" fmla="*/ 194 h 296"/>
                  <a:gd name="T58" fmla="*/ 30 w 281"/>
                  <a:gd name="T59" fmla="*/ 148 h 296"/>
                  <a:gd name="T60" fmla="*/ 39 w 281"/>
                  <a:gd name="T61" fmla="*/ 102 h 296"/>
                  <a:gd name="T62" fmla="*/ 65 w 281"/>
                  <a:gd name="T63" fmla="*/ 64 h 296"/>
                  <a:gd name="T64" fmla="*/ 102 w 281"/>
                  <a:gd name="T65" fmla="*/ 39 h 296"/>
                  <a:gd name="T66" fmla="*/ 149 w 281"/>
                  <a:gd name="T67" fmla="*/ 30 h 296"/>
                  <a:gd name="T68" fmla="*/ 174 w 281"/>
                  <a:gd name="T69" fmla="*/ 33 h 296"/>
                  <a:gd name="T70" fmla="*/ 199 w 281"/>
                  <a:gd name="T71" fmla="*/ 4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1" h="296">
                    <a:moveTo>
                      <a:pt x="199" y="41"/>
                    </a:moveTo>
                    <a:lnTo>
                      <a:pt x="199" y="41"/>
                    </a:lnTo>
                    <a:lnTo>
                      <a:pt x="221" y="19"/>
                    </a:lnTo>
                    <a:cubicBezTo>
                      <a:pt x="210" y="13"/>
                      <a:pt x="198" y="8"/>
                      <a:pt x="186" y="5"/>
                    </a:cubicBezTo>
                    <a:cubicBezTo>
                      <a:pt x="174" y="2"/>
                      <a:pt x="161" y="0"/>
                      <a:pt x="149" y="0"/>
                    </a:cubicBezTo>
                    <a:cubicBezTo>
                      <a:pt x="135" y="0"/>
                      <a:pt x="122" y="2"/>
                      <a:pt x="109" y="5"/>
                    </a:cubicBezTo>
                    <a:cubicBezTo>
                      <a:pt x="97" y="9"/>
                      <a:pt x="85" y="14"/>
                      <a:pt x="74" y="20"/>
                    </a:cubicBezTo>
                    <a:cubicBezTo>
                      <a:pt x="63" y="27"/>
                      <a:pt x="53" y="35"/>
                      <a:pt x="44" y="43"/>
                    </a:cubicBezTo>
                    <a:cubicBezTo>
                      <a:pt x="35" y="52"/>
                      <a:pt x="27" y="62"/>
                      <a:pt x="21" y="73"/>
                    </a:cubicBezTo>
                    <a:cubicBezTo>
                      <a:pt x="14" y="84"/>
                      <a:pt x="9" y="96"/>
                      <a:pt x="6" y="109"/>
                    </a:cubicBezTo>
                    <a:cubicBezTo>
                      <a:pt x="2" y="121"/>
                      <a:pt x="0" y="135"/>
                      <a:pt x="0" y="148"/>
                    </a:cubicBezTo>
                    <a:cubicBezTo>
                      <a:pt x="0" y="162"/>
                      <a:pt x="2" y="175"/>
                      <a:pt x="6" y="188"/>
                    </a:cubicBezTo>
                    <a:cubicBezTo>
                      <a:pt x="9" y="200"/>
                      <a:pt x="14" y="212"/>
                      <a:pt x="21" y="223"/>
                    </a:cubicBezTo>
                    <a:cubicBezTo>
                      <a:pt x="27" y="234"/>
                      <a:pt x="35" y="244"/>
                      <a:pt x="44" y="253"/>
                    </a:cubicBezTo>
                    <a:cubicBezTo>
                      <a:pt x="53" y="262"/>
                      <a:pt x="63" y="270"/>
                      <a:pt x="74" y="276"/>
                    </a:cubicBezTo>
                    <a:cubicBezTo>
                      <a:pt x="85" y="282"/>
                      <a:pt x="97" y="287"/>
                      <a:pt x="109" y="291"/>
                    </a:cubicBezTo>
                    <a:cubicBezTo>
                      <a:pt x="122" y="295"/>
                      <a:pt x="135" y="296"/>
                      <a:pt x="149" y="296"/>
                    </a:cubicBezTo>
                    <a:cubicBezTo>
                      <a:pt x="163" y="296"/>
                      <a:pt x="176" y="294"/>
                      <a:pt x="189" y="290"/>
                    </a:cubicBezTo>
                    <a:cubicBezTo>
                      <a:pt x="203" y="287"/>
                      <a:pt x="215" y="281"/>
                      <a:pt x="226" y="274"/>
                    </a:cubicBezTo>
                    <a:cubicBezTo>
                      <a:pt x="238" y="267"/>
                      <a:pt x="248" y="258"/>
                      <a:pt x="258" y="248"/>
                    </a:cubicBezTo>
                    <a:cubicBezTo>
                      <a:pt x="267" y="238"/>
                      <a:pt x="275" y="227"/>
                      <a:pt x="281" y="214"/>
                    </a:cubicBezTo>
                    <a:lnTo>
                      <a:pt x="254" y="201"/>
                    </a:lnTo>
                    <a:cubicBezTo>
                      <a:pt x="249" y="211"/>
                      <a:pt x="243" y="220"/>
                      <a:pt x="235" y="228"/>
                    </a:cubicBezTo>
                    <a:cubicBezTo>
                      <a:pt x="228" y="236"/>
                      <a:pt x="220" y="243"/>
                      <a:pt x="211" y="249"/>
                    </a:cubicBezTo>
                    <a:cubicBezTo>
                      <a:pt x="202" y="254"/>
                      <a:pt x="192" y="259"/>
                      <a:pt x="181" y="262"/>
                    </a:cubicBezTo>
                    <a:cubicBezTo>
                      <a:pt x="171" y="265"/>
                      <a:pt x="160" y="267"/>
                      <a:pt x="149" y="267"/>
                    </a:cubicBezTo>
                    <a:cubicBezTo>
                      <a:pt x="132" y="267"/>
                      <a:pt x="117" y="264"/>
                      <a:pt x="102" y="257"/>
                    </a:cubicBezTo>
                    <a:cubicBezTo>
                      <a:pt x="88" y="251"/>
                      <a:pt x="76" y="243"/>
                      <a:pt x="65" y="232"/>
                    </a:cubicBezTo>
                    <a:cubicBezTo>
                      <a:pt x="54" y="221"/>
                      <a:pt x="46" y="209"/>
                      <a:pt x="39" y="194"/>
                    </a:cubicBezTo>
                    <a:cubicBezTo>
                      <a:pt x="33" y="180"/>
                      <a:pt x="30" y="165"/>
                      <a:pt x="30" y="148"/>
                    </a:cubicBezTo>
                    <a:cubicBezTo>
                      <a:pt x="30" y="132"/>
                      <a:pt x="33" y="116"/>
                      <a:pt x="39" y="102"/>
                    </a:cubicBezTo>
                    <a:cubicBezTo>
                      <a:pt x="46" y="88"/>
                      <a:pt x="54" y="75"/>
                      <a:pt x="65" y="64"/>
                    </a:cubicBezTo>
                    <a:cubicBezTo>
                      <a:pt x="76" y="54"/>
                      <a:pt x="88" y="45"/>
                      <a:pt x="102" y="39"/>
                    </a:cubicBezTo>
                    <a:cubicBezTo>
                      <a:pt x="117" y="33"/>
                      <a:pt x="132" y="30"/>
                      <a:pt x="149" y="30"/>
                    </a:cubicBezTo>
                    <a:cubicBezTo>
                      <a:pt x="157" y="30"/>
                      <a:pt x="166" y="31"/>
                      <a:pt x="174" y="33"/>
                    </a:cubicBezTo>
                    <a:cubicBezTo>
                      <a:pt x="183" y="35"/>
                      <a:pt x="191" y="38"/>
                      <a:pt x="199" y="41"/>
                    </a:cubicBezTo>
                    <a:close/>
                  </a:path>
                </a:pathLst>
              </a:custGeom>
              <a:solidFill>
                <a:schemeClr val="tx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35" name="Freeform 137">
                <a:extLst>
                  <a:ext uri="{FF2B5EF4-FFF2-40B4-BE49-F238E27FC236}">
                    <a16:creationId xmlns:a16="http://schemas.microsoft.com/office/drawing/2014/main" id="{9A169174-606E-47E9-9929-5FA6597F1949}"/>
                  </a:ext>
                </a:extLst>
              </p:cNvPr>
              <p:cNvSpPr>
                <a:spLocks/>
              </p:cNvSpPr>
              <p:nvPr/>
            </p:nvSpPr>
            <p:spPr bwMode="auto">
              <a:xfrm>
                <a:off x="5128" y="3359"/>
                <a:ext cx="140" cy="140"/>
              </a:xfrm>
              <a:custGeom>
                <a:avLst/>
                <a:gdLst>
                  <a:gd name="T0" fmla="*/ 214 w 227"/>
                  <a:gd name="T1" fmla="*/ 0 h 226"/>
                  <a:gd name="T2" fmla="*/ 214 w 227"/>
                  <a:gd name="T3" fmla="*/ 0 h 226"/>
                  <a:gd name="T4" fmla="*/ 204 w 227"/>
                  <a:gd name="T5" fmla="*/ 4 h 226"/>
                  <a:gd name="T6" fmla="*/ 4 w 227"/>
                  <a:gd name="T7" fmla="*/ 203 h 226"/>
                  <a:gd name="T8" fmla="*/ 0 w 227"/>
                  <a:gd name="T9" fmla="*/ 212 h 226"/>
                  <a:gd name="T10" fmla="*/ 4 w 227"/>
                  <a:gd name="T11" fmla="*/ 222 h 226"/>
                  <a:gd name="T12" fmla="*/ 14 w 227"/>
                  <a:gd name="T13" fmla="*/ 226 h 226"/>
                  <a:gd name="T14" fmla="*/ 23 w 227"/>
                  <a:gd name="T15" fmla="*/ 222 h 226"/>
                  <a:gd name="T16" fmla="*/ 223 w 227"/>
                  <a:gd name="T17" fmla="*/ 22 h 226"/>
                  <a:gd name="T18" fmla="*/ 227 w 227"/>
                  <a:gd name="T19" fmla="*/ 12 h 226"/>
                  <a:gd name="T20" fmla="*/ 223 w 227"/>
                  <a:gd name="T21" fmla="*/ 4 h 226"/>
                  <a:gd name="T22" fmla="*/ 214 w 227"/>
                  <a:gd name="T23"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226">
                    <a:moveTo>
                      <a:pt x="214" y="0"/>
                    </a:moveTo>
                    <a:lnTo>
                      <a:pt x="214" y="0"/>
                    </a:lnTo>
                    <a:cubicBezTo>
                      <a:pt x="210" y="0"/>
                      <a:pt x="207" y="1"/>
                      <a:pt x="204" y="4"/>
                    </a:cubicBezTo>
                    <a:lnTo>
                      <a:pt x="4" y="203"/>
                    </a:lnTo>
                    <a:cubicBezTo>
                      <a:pt x="1" y="205"/>
                      <a:pt x="0" y="209"/>
                      <a:pt x="0" y="212"/>
                    </a:cubicBezTo>
                    <a:cubicBezTo>
                      <a:pt x="0" y="216"/>
                      <a:pt x="1" y="219"/>
                      <a:pt x="4" y="222"/>
                    </a:cubicBezTo>
                    <a:cubicBezTo>
                      <a:pt x="7" y="224"/>
                      <a:pt x="10" y="226"/>
                      <a:pt x="14" y="226"/>
                    </a:cubicBezTo>
                    <a:cubicBezTo>
                      <a:pt x="17" y="226"/>
                      <a:pt x="20" y="224"/>
                      <a:pt x="23" y="222"/>
                    </a:cubicBezTo>
                    <a:lnTo>
                      <a:pt x="223" y="22"/>
                    </a:lnTo>
                    <a:cubicBezTo>
                      <a:pt x="226" y="19"/>
                      <a:pt x="227" y="16"/>
                      <a:pt x="227" y="12"/>
                    </a:cubicBezTo>
                    <a:cubicBezTo>
                      <a:pt x="227" y="9"/>
                      <a:pt x="226" y="5"/>
                      <a:pt x="223" y="4"/>
                    </a:cubicBezTo>
                    <a:cubicBezTo>
                      <a:pt x="221" y="1"/>
                      <a:pt x="217" y="0"/>
                      <a:pt x="214" y="0"/>
                    </a:cubicBezTo>
                    <a:close/>
                  </a:path>
                </a:pathLst>
              </a:custGeom>
              <a:solidFill>
                <a:schemeClr val="accent5"/>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grpSp>
        <p:sp>
          <p:nvSpPr>
            <p:cNvPr id="61" name="Rectangle 60">
              <a:extLst>
                <a:ext uri="{FF2B5EF4-FFF2-40B4-BE49-F238E27FC236}">
                  <a16:creationId xmlns:a16="http://schemas.microsoft.com/office/drawing/2014/main" id="{BB4D1881-3E37-4536-98C8-8876E3FC61F6}"/>
                </a:ext>
              </a:extLst>
            </p:cNvPr>
            <p:cNvSpPr/>
            <p:nvPr/>
          </p:nvSpPr>
          <p:spPr bwMode="auto">
            <a:xfrm>
              <a:off x="870258" y="1445743"/>
              <a:ext cx="9814696" cy="2009191"/>
            </a:xfrm>
            <a:prstGeom prst="rect">
              <a:avLst/>
            </a:prstGeom>
            <a:noFill/>
            <a:ln>
              <a:noFill/>
              <a:headEnd type="none" w="med" len="med"/>
              <a:tailEnd type="none" w="med" len="med"/>
            </a:ln>
            <a:effectLst>
              <a:outerShdw blurRad="38100" algn="ctr"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199264" tIns="143428" rIns="89642" bIns="143428" numCol="1" spcCol="0" rtlCol="0" fromWordArt="0" anchor="ctr" anchorCtr="0" forceAA="0" compatLnSpc="1">
              <a:prstTxWarp prst="textNoShape">
                <a:avLst/>
              </a:prstTxWarp>
              <a:noAutofit/>
            </a:bodyPr>
            <a:lstStyle/>
            <a:p>
              <a:pPr defTabSz="914102" fontAlgn="base">
                <a:lnSpc>
                  <a:spcPct val="90000"/>
                </a:lnSpc>
                <a:spcBef>
                  <a:spcPct val="0"/>
                </a:spcBef>
                <a:spcAft>
                  <a:spcPct val="0"/>
                </a:spcAft>
              </a:pPr>
              <a:r>
                <a:rPr lang="en-US" sz="2353" dirty="0">
                  <a:solidFill>
                    <a:srgbClr val="3C3C41"/>
                  </a:solidFill>
                  <a:latin typeface="Segoe UI"/>
                  <a:ea typeface="Segoe UI" pitchFamily="34" charset="0"/>
                  <a:cs typeface="Segoe UI" pitchFamily="34" charset="0"/>
                </a:rPr>
                <a:t>Focus on what’s most important</a:t>
              </a:r>
            </a:p>
          </p:txBody>
        </p:sp>
      </p:grpSp>
      <p:grpSp>
        <p:nvGrpSpPr>
          <p:cNvPr id="8" name="Group 7">
            <a:extLst>
              <a:ext uri="{FF2B5EF4-FFF2-40B4-BE49-F238E27FC236}">
                <a16:creationId xmlns:a16="http://schemas.microsoft.com/office/drawing/2014/main" id="{3B10A590-327F-40FA-B7C3-2C3CF96AA845}"/>
              </a:ext>
            </a:extLst>
          </p:cNvPr>
          <p:cNvGrpSpPr/>
          <p:nvPr/>
        </p:nvGrpSpPr>
        <p:grpSpPr>
          <a:xfrm>
            <a:off x="956187" y="4663539"/>
            <a:ext cx="11235815" cy="1969695"/>
            <a:chOff x="975360" y="4756556"/>
            <a:chExt cx="11461116" cy="2009191"/>
          </a:xfrm>
        </p:grpSpPr>
        <p:grpSp>
          <p:nvGrpSpPr>
            <p:cNvPr id="2" name="Group 1">
              <a:extLst>
                <a:ext uri="{FF2B5EF4-FFF2-40B4-BE49-F238E27FC236}">
                  <a16:creationId xmlns:a16="http://schemas.microsoft.com/office/drawing/2014/main" id="{10826752-1BC9-48D5-8BD4-1BE2BD32BDB4}"/>
                </a:ext>
              </a:extLst>
            </p:cNvPr>
            <p:cNvGrpSpPr/>
            <p:nvPr/>
          </p:nvGrpSpPr>
          <p:grpSpPr>
            <a:xfrm>
              <a:off x="10986208" y="5500671"/>
              <a:ext cx="499911" cy="520960"/>
              <a:chOff x="4887323" y="5440218"/>
              <a:chExt cx="499911" cy="520960"/>
            </a:xfrm>
          </p:grpSpPr>
          <p:sp>
            <p:nvSpPr>
              <p:cNvPr id="48" name="Freeform 1051">
                <a:extLst>
                  <a:ext uri="{FF2B5EF4-FFF2-40B4-BE49-F238E27FC236}">
                    <a16:creationId xmlns:a16="http://schemas.microsoft.com/office/drawing/2014/main" id="{A561226E-DD3B-44A8-A304-D8FACA6141E4}"/>
                  </a:ext>
                </a:extLst>
              </p:cNvPr>
              <p:cNvSpPr>
                <a:spLocks/>
              </p:cNvSpPr>
              <p:nvPr/>
            </p:nvSpPr>
            <p:spPr bwMode="auto">
              <a:xfrm>
                <a:off x="4887323" y="5440218"/>
                <a:ext cx="499911" cy="520960"/>
              </a:xfrm>
              <a:custGeom>
                <a:avLst/>
                <a:gdLst>
                  <a:gd name="T0" fmla="*/ 60 w 120"/>
                  <a:gd name="T1" fmla="*/ 4 h 124"/>
                  <a:gd name="T2" fmla="*/ 92 w 120"/>
                  <a:gd name="T3" fmla="*/ 13 h 124"/>
                  <a:gd name="T4" fmla="*/ 94 w 120"/>
                  <a:gd name="T5" fmla="*/ 14 h 124"/>
                  <a:gd name="T6" fmla="*/ 108 w 120"/>
                  <a:gd name="T7" fmla="*/ 0 h 124"/>
                  <a:gd name="T8" fmla="*/ 108 w 120"/>
                  <a:gd name="T9" fmla="*/ 36 h 124"/>
                  <a:gd name="T10" fmla="*/ 72 w 120"/>
                  <a:gd name="T11" fmla="*/ 36 h 124"/>
                  <a:gd name="T12" fmla="*/ 88 w 120"/>
                  <a:gd name="T13" fmla="*/ 20 h 124"/>
                  <a:gd name="T14" fmla="*/ 88 w 120"/>
                  <a:gd name="T15" fmla="*/ 20 h 124"/>
                  <a:gd name="T16" fmla="*/ 60 w 120"/>
                  <a:gd name="T17" fmla="*/ 12 h 124"/>
                  <a:gd name="T18" fmla="*/ 8 w 120"/>
                  <a:gd name="T19" fmla="*/ 64 h 124"/>
                  <a:gd name="T20" fmla="*/ 60 w 120"/>
                  <a:gd name="T21" fmla="*/ 116 h 124"/>
                  <a:gd name="T22" fmla="*/ 112 w 120"/>
                  <a:gd name="T23" fmla="*/ 64 h 124"/>
                  <a:gd name="T24" fmla="*/ 120 w 120"/>
                  <a:gd name="T25" fmla="*/ 64 h 124"/>
                  <a:gd name="T26" fmla="*/ 60 w 120"/>
                  <a:gd name="T27" fmla="*/ 124 h 124"/>
                  <a:gd name="T28" fmla="*/ 0 w 120"/>
                  <a:gd name="T29" fmla="*/ 64 h 124"/>
                  <a:gd name="T30" fmla="*/ 60 w 120"/>
                  <a:gd name="T31" fmla="*/ 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124">
                    <a:moveTo>
                      <a:pt x="60" y="4"/>
                    </a:moveTo>
                    <a:cubicBezTo>
                      <a:pt x="72" y="4"/>
                      <a:pt x="83" y="7"/>
                      <a:pt x="92" y="13"/>
                    </a:cubicBezTo>
                    <a:cubicBezTo>
                      <a:pt x="94" y="14"/>
                      <a:pt x="94" y="14"/>
                      <a:pt x="94" y="14"/>
                    </a:cubicBezTo>
                    <a:cubicBezTo>
                      <a:pt x="108" y="0"/>
                      <a:pt x="108" y="0"/>
                      <a:pt x="108" y="0"/>
                    </a:cubicBezTo>
                    <a:cubicBezTo>
                      <a:pt x="108" y="36"/>
                      <a:pt x="108" y="36"/>
                      <a:pt x="108" y="36"/>
                    </a:cubicBezTo>
                    <a:cubicBezTo>
                      <a:pt x="72" y="36"/>
                      <a:pt x="72" y="36"/>
                      <a:pt x="72" y="36"/>
                    </a:cubicBezTo>
                    <a:cubicBezTo>
                      <a:pt x="88" y="20"/>
                      <a:pt x="88" y="20"/>
                      <a:pt x="88" y="20"/>
                    </a:cubicBezTo>
                    <a:cubicBezTo>
                      <a:pt x="88" y="20"/>
                      <a:pt x="88" y="20"/>
                      <a:pt x="88" y="20"/>
                    </a:cubicBezTo>
                    <a:cubicBezTo>
                      <a:pt x="80" y="15"/>
                      <a:pt x="70" y="12"/>
                      <a:pt x="60" y="12"/>
                    </a:cubicBezTo>
                    <a:cubicBezTo>
                      <a:pt x="31" y="12"/>
                      <a:pt x="8" y="35"/>
                      <a:pt x="8" y="64"/>
                    </a:cubicBezTo>
                    <a:cubicBezTo>
                      <a:pt x="8" y="93"/>
                      <a:pt x="31" y="116"/>
                      <a:pt x="60" y="116"/>
                    </a:cubicBezTo>
                    <a:cubicBezTo>
                      <a:pt x="89" y="116"/>
                      <a:pt x="112" y="93"/>
                      <a:pt x="112" y="64"/>
                    </a:cubicBezTo>
                    <a:cubicBezTo>
                      <a:pt x="120" y="64"/>
                      <a:pt x="120" y="64"/>
                      <a:pt x="120" y="64"/>
                    </a:cubicBezTo>
                    <a:cubicBezTo>
                      <a:pt x="120" y="97"/>
                      <a:pt x="93" y="124"/>
                      <a:pt x="60" y="124"/>
                    </a:cubicBezTo>
                    <a:cubicBezTo>
                      <a:pt x="27" y="124"/>
                      <a:pt x="0" y="97"/>
                      <a:pt x="0" y="64"/>
                    </a:cubicBezTo>
                    <a:cubicBezTo>
                      <a:pt x="0" y="31"/>
                      <a:pt x="27" y="4"/>
                      <a:pt x="60" y="4"/>
                    </a:cubicBez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49" name="Freeform: Shape 48">
                <a:extLst>
                  <a:ext uri="{FF2B5EF4-FFF2-40B4-BE49-F238E27FC236}">
                    <a16:creationId xmlns:a16="http://schemas.microsoft.com/office/drawing/2014/main" id="{230FD93B-DD3F-4508-8D5D-43A8CAF812C9}"/>
                  </a:ext>
                </a:extLst>
              </p:cNvPr>
              <p:cNvSpPr/>
              <p:nvPr/>
            </p:nvSpPr>
            <p:spPr bwMode="auto">
              <a:xfrm>
                <a:off x="5052538" y="5592923"/>
                <a:ext cx="145288" cy="220154"/>
              </a:xfrm>
              <a:custGeom>
                <a:avLst/>
                <a:gdLst>
                  <a:gd name="connsiteX0" fmla="*/ 139016 w 269397"/>
                  <a:gd name="connsiteY0" fmla="*/ 214579 h 408215"/>
                  <a:gd name="connsiteX1" fmla="*/ 139016 w 269397"/>
                  <a:gd name="connsiteY1" fmla="*/ 323553 h 408215"/>
                  <a:gd name="connsiteX2" fmla="*/ 178920 w 269397"/>
                  <a:gd name="connsiteY2" fmla="*/ 323553 h 408215"/>
                  <a:gd name="connsiteX3" fmla="*/ 238623 w 269397"/>
                  <a:gd name="connsiteY3" fmla="*/ 269413 h 408215"/>
                  <a:gd name="connsiteX4" fmla="*/ 178920 w 269397"/>
                  <a:gd name="connsiteY4" fmla="*/ 215273 h 408215"/>
                  <a:gd name="connsiteX5" fmla="*/ 148174 w 269397"/>
                  <a:gd name="connsiteY5" fmla="*/ 214669 h 408215"/>
                  <a:gd name="connsiteX6" fmla="*/ 90428 w 269397"/>
                  <a:gd name="connsiteY6" fmla="*/ 84666 h 408215"/>
                  <a:gd name="connsiteX7" fmla="*/ 26479 w 269397"/>
                  <a:gd name="connsiteY7" fmla="*/ 138806 h 408215"/>
                  <a:gd name="connsiteX8" fmla="*/ 90428 w 269397"/>
                  <a:gd name="connsiteY8" fmla="*/ 192945 h 408215"/>
                  <a:gd name="connsiteX9" fmla="*/ 120728 w 269397"/>
                  <a:gd name="connsiteY9" fmla="*/ 192145 h 408215"/>
                  <a:gd name="connsiteX10" fmla="*/ 120728 w 269397"/>
                  <a:gd name="connsiteY10" fmla="*/ 84666 h 408215"/>
                  <a:gd name="connsiteX11" fmla="*/ 120728 w 269397"/>
                  <a:gd name="connsiteY11" fmla="*/ 0 h 408215"/>
                  <a:gd name="connsiteX12" fmla="*/ 139016 w 269397"/>
                  <a:gd name="connsiteY12" fmla="*/ 0 h 408215"/>
                  <a:gd name="connsiteX13" fmla="*/ 139016 w 269397"/>
                  <a:gd name="connsiteY13" fmla="*/ 62429 h 408215"/>
                  <a:gd name="connsiteX14" fmla="*/ 248135 w 269397"/>
                  <a:gd name="connsiteY14" fmla="*/ 62429 h 408215"/>
                  <a:gd name="connsiteX15" fmla="*/ 248135 w 269397"/>
                  <a:gd name="connsiteY15" fmla="*/ 84666 h 408215"/>
                  <a:gd name="connsiteX16" fmla="*/ 139016 w 269397"/>
                  <a:gd name="connsiteY16" fmla="*/ 84666 h 408215"/>
                  <a:gd name="connsiteX17" fmla="*/ 139016 w 269397"/>
                  <a:gd name="connsiteY17" fmla="*/ 191808 h 408215"/>
                  <a:gd name="connsiteX18" fmla="*/ 150208 w 269397"/>
                  <a:gd name="connsiteY18" fmla="*/ 191679 h 408215"/>
                  <a:gd name="connsiteX19" fmla="*/ 176558 w 269397"/>
                  <a:gd name="connsiteY19" fmla="*/ 192340 h 408215"/>
                  <a:gd name="connsiteX20" fmla="*/ 269323 w 269397"/>
                  <a:gd name="connsiteY20" fmla="*/ 265166 h 408215"/>
                  <a:gd name="connsiteX21" fmla="*/ 185101 w 269397"/>
                  <a:gd name="connsiteY21" fmla="*/ 345788 h 408215"/>
                  <a:gd name="connsiteX22" fmla="*/ 139016 w 269397"/>
                  <a:gd name="connsiteY22" fmla="*/ 345788 h 408215"/>
                  <a:gd name="connsiteX23" fmla="*/ 139016 w 269397"/>
                  <a:gd name="connsiteY23" fmla="*/ 408215 h 408215"/>
                  <a:gd name="connsiteX24" fmla="*/ 120728 w 269397"/>
                  <a:gd name="connsiteY24" fmla="*/ 408215 h 408215"/>
                  <a:gd name="connsiteX25" fmla="*/ 120728 w 269397"/>
                  <a:gd name="connsiteY25" fmla="*/ 345788 h 408215"/>
                  <a:gd name="connsiteX26" fmla="*/ 21213 w 269397"/>
                  <a:gd name="connsiteY26" fmla="*/ 345788 h 408215"/>
                  <a:gd name="connsiteX27" fmla="*/ 21213 w 269397"/>
                  <a:gd name="connsiteY27" fmla="*/ 323554 h 408215"/>
                  <a:gd name="connsiteX28" fmla="*/ 120728 w 269397"/>
                  <a:gd name="connsiteY28" fmla="*/ 323553 h 408215"/>
                  <a:gd name="connsiteX29" fmla="*/ 120728 w 269397"/>
                  <a:gd name="connsiteY29" fmla="*/ 214497 h 408215"/>
                  <a:gd name="connsiteX30" fmla="*/ 113087 w 269397"/>
                  <a:gd name="connsiteY30" fmla="*/ 214512 h 408215"/>
                  <a:gd name="connsiteX31" fmla="*/ 90970 w 269397"/>
                  <a:gd name="connsiteY31" fmla="*/ 214667 h 408215"/>
                  <a:gd name="connsiteX32" fmla="*/ 25 w 269397"/>
                  <a:gd name="connsiteY32" fmla="*/ 138805 h 408215"/>
                  <a:gd name="connsiteX33" fmla="*/ 84247 w 269397"/>
                  <a:gd name="connsiteY33" fmla="*/ 62429 h 408215"/>
                  <a:gd name="connsiteX34" fmla="*/ 120728 w 269397"/>
                  <a:gd name="connsiteY34" fmla="*/ 62429 h 40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9397" h="408215">
                    <a:moveTo>
                      <a:pt x="139016" y="214579"/>
                    </a:moveTo>
                    <a:lnTo>
                      <a:pt x="139016" y="323553"/>
                    </a:lnTo>
                    <a:lnTo>
                      <a:pt x="178920" y="323553"/>
                    </a:lnTo>
                    <a:cubicBezTo>
                      <a:pt x="191372" y="323043"/>
                      <a:pt x="237371" y="316409"/>
                      <a:pt x="238623" y="269413"/>
                    </a:cubicBezTo>
                    <a:cubicBezTo>
                      <a:pt x="239875" y="222418"/>
                      <a:pt x="187616" y="215215"/>
                      <a:pt x="178920" y="215273"/>
                    </a:cubicBezTo>
                    <a:cubicBezTo>
                      <a:pt x="162240" y="215172"/>
                      <a:pt x="157411" y="214870"/>
                      <a:pt x="148174" y="214669"/>
                    </a:cubicBezTo>
                    <a:close/>
                    <a:moveTo>
                      <a:pt x="90428" y="84666"/>
                    </a:moveTo>
                    <a:cubicBezTo>
                      <a:pt x="81732" y="84608"/>
                      <a:pt x="25227" y="91810"/>
                      <a:pt x="26479" y="138806"/>
                    </a:cubicBezTo>
                    <a:cubicBezTo>
                      <a:pt x="27731" y="185802"/>
                      <a:pt x="77977" y="192435"/>
                      <a:pt x="90428" y="192945"/>
                    </a:cubicBezTo>
                    <a:lnTo>
                      <a:pt x="120728" y="192145"/>
                    </a:lnTo>
                    <a:lnTo>
                      <a:pt x="120728" y="84666"/>
                    </a:lnTo>
                    <a:close/>
                    <a:moveTo>
                      <a:pt x="120728" y="0"/>
                    </a:moveTo>
                    <a:lnTo>
                      <a:pt x="139016" y="0"/>
                    </a:lnTo>
                    <a:lnTo>
                      <a:pt x="139016" y="62429"/>
                    </a:lnTo>
                    <a:lnTo>
                      <a:pt x="248135" y="62429"/>
                    </a:lnTo>
                    <a:lnTo>
                      <a:pt x="248135" y="84666"/>
                    </a:lnTo>
                    <a:lnTo>
                      <a:pt x="139016" y="84666"/>
                    </a:lnTo>
                    <a:lnTo>
                      <a:pt x="139016" y="191808"/>
                    </a:lnTo>
                    <a:lnTo>
                      <a:pt x="150208" y="191679"/>
                    </a:lnTo>
                    <a:cubicBezTo>
                      <a:pt x="157921" y="191719"/>
                      <a:pt x="166526" y="191909"/>
                      <a:pt x="176558" y="192340"/>
                    </a:cubicBezTo>
                    <a:cubicBezTo>
                      <a:pt x="216686" y="194064"/>
                      <a:pt x="267293" y="215935"/>
                      <a:pt x="269323" y="265166"/>
                    </a:cubicBezTo>
                    <a:cubicBezTo>
                      <a:pt x="271354" y="314397"/>
                      <a:pt x="231616" y="345788"/>
                      <a:pt x="185101" y="345788"/>
                    </a:cubicBezTo>
                    <a:lnTo>
                      <a:pt x="139016" y="345788"/>
                    </a:lnTo>
                    <a:lnTo>
                      <a:pt x="139016" y="408215"/>
                    </a:lnTo>
                    <a:lnTo>
                      <a:pt x="120728" y="408215"/>
                    </a:lnTo>
                    <a:lnTo>
                      <a:pt x="120728" y="345788"/>
                    </a:lnTo>
                    <a:lnTo>
                      <a:pt x="21213" y="345788"/>
                    </a:lnTo>
                    <a:lnTo>
                      <a:pt x="21213" y="323554"/>
                    </a:lnTo>
                    <a:lnTo>
                      <a:pt x="120728" y="323553"/>
                    </a:lnTo>
                    <a:lnTo>
                      <a:pt x="120728" y="214497"/>
                    </a:lnTo>
                    <a:lnTo>
                      <a:pt x="113087" y="214512"/>
                    </a:lnTo>
                    <a:cubicBezTo>
                      <a:pt x="106837" y="214542"/>
                      <a:pt x="99550" y="214592"/>
                      <a:pt x="90970" y="214667"/>
                    </a:cubicBezTo>
                    <a:cubicBezTo>
                      <a:pt x="22332" y="215267"/>
                      <a:pt x="-876" y="164178"/>
                      <a:pt x="25" y="138805"/>
                    </a:cubicBezTo>
                    <a:cubicBezTo>
                      <a:pt x="25" y="96624"/>
                      <a:pt x="37733" y="62429"/>
                      <a:pt x="84247" y="62429"/>
                    </a:cubicBezTo>
                    <a:lnTo>
                      <a:pt x="120728" y="62429"/>
                    </a:lnTo>
                    <a:close/>
                  </a:path>
                </a:pathLst>
              </a:cu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568" dirty="0">
                  <a:gradFill>
                    <a:gsLst>
                      <a:gs pos="40075">
                        <a:srgbClr val="FFFFFF"/>
                      </a:gs>
                      <a:gs pos="30000">
                        <a:srgbClr val="FFFFFF"/>
                      </a:gs>
                    </a:gsLst>
                    <a:lin ang="5400000" scaled="0"/>
                  </a:gradFill>
                  <a:latin typeface="Segoe UI"/>
                </a:endParaRPr>
              </a:p>
            </p:txBody>
          </p:sp>
        </p:grpSp>
        <p:sp>
          <p:nvSpPr>
            <p:cNvPr id="69" name="Rectangle 68">
              <a:extLst>
                <a:ext uri="{FF2B5EF4-FFF2-40B4-BE49-F238E27FC236}">
                  <a16:creationId xmlns:a16="http://schemas.microsoft.com/office/drawing/2014/main" id="{A23AFE5E-CA6E-40E1-BD0F-0BFD41BB9DA4}"/>
                </a:ext>
              </a:extLst>
            </p:cNvPr>
            <p:cNvSpPr/>
            <p:nvPr/>
          </p:nvSpPr>
          <p:spPr bwMode="auto">
            <a:xfrm>
              <a:off x="975360" y="4756556"/>
              <a:ext cx="11461116" cy="2009191"/>
            </a:xfrm>
            <a:prstGeom prst="rect">
              <a:avLst/>
            </a:prstGeom>
            <a:noFill/>
            <a:ln>
              <a:noFill/>
              <a:headEnd type="none" w="med" len="med"/>
              <a:tailEnd type="none" w="med" len="med"/>
            </a:ln>
            <a:effectLst>
              <a:outerShdw blurRad="38100" algn="ctr"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7671" tIns="143428" rIns="89642" bIns="143428" numCol="1" spcCol="0" rtlCol="0" fromWordArt="0" anchor="ctr" anchorCtr="0" forceAA="0" compatLnSpc="1">
              <a:prstTxWarp prst="textNoShape">
                <a:avLst/>
              </a:prstTxWarp>
              <a:noAutofit/>
            </a:bodyPr>
            <a:lstStyle/>
            <a:p>
              <a:pPr defTabSz="914102" fontAlgn="base">
                <a:lnSpc>
                  <a:spcPct val="90000"/>
                </a:lnSpc>
                <a:spcBef>
                  <a:spcPct val="0"/>
                </a:spcBef>
                <a:spcAft>
                  <a:spcPct val="0"/>
                </a:spcAft>
              </a:pPr>
              <a:r>
                <a:rPr lang="en-US" sz="2353" dirty="0">
                  <a:solidFill>
                    <a:srgbClr val="3C3C41"/>
                  </a:solidFill>
                  <a:latin typeface="Segoe UI"/>
                  <a:cs typeface="Segoe UI" pitchFamily="34" charset="0"/>
                </a:rPr>
                <a:t>Start with what you need </a:t>
              </a:r>
            </a:p>
          </p:txBody>
        </p:sp>
      </p:grpSp>
    </p:spTree>
    <p:extLst>
      <p:ext uri="{BB962C8B-B14F-4D97-AF65-F5344CB8AC3E}">
        <p14:creationId xmlns:p14="http://schemas.microsoft.com/office/powerpoint/2010/main" val="131783482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Freeform: Shape 97">
            <a:extLst>
              <a:ext uri="{FF2B5EF4-FFF2-40B4-BE49-F238E27FC236}">
                <a16:creationId xmlns:a16="http://schemas.microsoft.com/office/drawing/2014/main" id="{AFB5A29E-6950-4D32-B259-C8C9F2386DCA}"/>
              </a:ext>
            </a:extLst>
          </p:cNvPr>
          <p:cNvSpPr/>
          <p:nvPr/>
        </p:nvSpPr>
        <p:spPr bwMode="auto">
          <a:xfrm>
            <a:off x="9961" y="1359834"/>
            <a:ext cx="11203353" cy="3455133"/>
          </a:xfrm>
          <a:custGeom>
            <a:avLst/>
            <a:gdLst>
              <a:gd name="connsiteX0" fmla="*/ 11369040 w 11369040"/>
              <a:gd name="connsiteY0" fmla="*/ 0 h 3749040"/>
              <a:gd name="connsiteX1" fmla="*/ 11369040 w 11369040"/>
              <a:gd name="connsiteY1" fmla="*/ 3749040 h 3749040"/>
              <a:gd name="connsiteX2" fmla="*/ 0 w 11369040"/>
              <a:gd name="connsiteY2" fmla="*/ 3749040 h 3749040"/>
            </a:gdLst>
            <a:ahLst/>
            <a:cxnLst>
              <a:cxn ang="0">
                <a:pos x="connsiteX0" y="connsiteY0"/>
              </a:cxn>
              <a:cxn ang="0">
                <a:pos x="connsiteX1" y="connsiteY1"/>
              </a:cxn>
              <a:cxn ang="0">
                <a:pos x="connsiteX2" y="connsiteY2"/>
              </a:cxn>
            </a:cxnLst>
            <a:rect l="l" t="t" r="r" b="b"/>
            <a:pathLst>
              <a:path w="11369040" h="3749040">
                <a:moveTo>
                  <a:pt x="11369040" y="0"/>
                </a:moveTo>
                <a:lnTo>
                  <a:pt x="11369040" y="3749040"/>
                </a:lnTo>
                <a:lnTo>
                  <a:pt x="0" y="3749040"/>
                </a:lnTo>
              </a:path>
            </a:pathLst>
          </a:custGeom>
          <a:noFill/>
          <a:ln w="15875" cap="rnd">
            <a:solidFill>
              <a:schemeClr val="tx1"/>
            </a:solidFill>
            <a:prstDash val="sysDot"/>
            <a:headEnd type="none" w="med" len="med"/>
            <a:tailEnd type="none" w="sm" len="sm"/>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cs typeface="Segoe UI" pitchFamily="34" charset="0"/>
            </a:endParaRPr>
          </a:p>
        </p:txBody>
      </p:sp>
      <p:sp>
        <p:nvSpPr>
          <p:cNvPr id="2" name="Title 1">
            <a:extLst>
              <a:ext uri="{FF2B5EF4-FFF2-40B4-BE49-F238E27FC236}">
                <a16:creationId xmlns:a16="http://schemas.microsoft.com/office/drawing/2014/main" id="{CFFA4E4C-3B07-469E-8AEF-C5C010BE15F4}"/>
              </a:ext>
            </a:extLst>
          </p:cNvPr>
          <p:cNvSpPr>
            <a:spLocks noGrp="1"/>
          </p:cNvSpPr>
          <p:nvPr>
            <p:ph type="title"/>
          </p:nvPr>
        </p:nvSpPr>
        <p:spPr/>
        <p:txBody>
          <a:bodyPr/>
          <a:lstStyle/>
          <a:p>
            <a:r>
              <a:rPr lang="en-US" dirty="0"/>
              <a:t>Focus on what's most important</a:t>
            </a:r>
          </a:p>
        </p:txBody>
      </p:sp>
      <p:pic>
        <p:nvPicPr>
          <p:cNvPr id="23" name="Picture 22">
            <a:extLst>
              <a:ext uri="{FF2B5EF4-FFF2-40B4-BE49-F238E27FC236}">
                <a16:creationId xmlns:a16="http://schemas.microsoft.com/office/drawing/2014/main" id="{9821EA30-FC1E-4A84-B34F-5586F5BFF6D6}"/>
              </a:ext>
            </a:extLst>
          </p:cNvPr>
          <p:cNvPicPr>
            <a:picLocks noChangeAspect="1"/>
          </p:cNvPicPr>
          <p:nvPr/>
        </p:nvPicPr>
        <p:blipFill rotWithShape="1">
          <a:blip r:embed="rId3"/>
          <a:srcRect b="13471"/>
          <a:stretch/>
        </p:blipFill>
        <p:spPr>
          <a:xfrm>
            <a:off x="457733" y="1637696"/>
            <a:ext cx="3540878" cy="1961201"/>
          </a:xfrm>
          <a:prstGeom prst="rect">
            <a:avLst/>
          </a:prstGeom>
          <a:effectLst>
            <a:outerShdw blurRad="292100" dist="38100" dir="3600000" sx="102000" sy="102000" algn="ctr" rotWithShape="0">
              <a:prstClr val="black">
                <a:alpha val="30000"/>
              </a:prstClr>
            </a:outerShdw>
          </a:effectLst>
        </p:spPr>
      </p:pic>
      <p:pic>
        <p:nvPicPr>
          <p:cNvPr id="24" name="Picture 23">
            <a:extLst>
              <a:ext uri="{FF2B5EF4-FFF2-40B4-BE49-F238E27FC236}">
                <a16:creationId xmlns:a16="http://schemas.microsoft.com/office/drawing/2014/main" id="{89902AF2-4E0B-409B-8F41-DEB95C744AD8}"/>
              </a:ext>
            </a:extLst>
          </p:cNvPr>
          <p:cNvPicPr>
            <a:picLocks noChangeAspect="1"/>
          </p:cNvPicPr>
          <p:nvPr/>
        </p:nvPicPr>
        <p:blipFill rotWithShape="1">
          <a:blip r:embed="rId4"/>
          <a:srcRect r="9121" b="-1550"/>
          <a:stretch/>
        </p:blipFill>
        <p:spPr>
          <a:xfrm>
            <a:off x="4151012" y="1637696"/>
            <a:ext cx="3540878" cy="1961201"/>
          </a:xfrm>
          <a:prstGeom prst="rect">
            <a:avLst/>
          </a:prstGeom>
          <a:effectLst>
            <a:outerShdw blurRad="292100" dist="38100" dir="3600000" sx="102000" sy="102000" algn="ctr" rotWithShape="0">
              <a:prstClr val="black">
                <a:alpha val="30000"/>
              </a:prstClr>
            </a:outerShdw>
          </a:effectLst>
        </p:spPr>
      </p:pic>
      <p:pic>
        <p:nvPicPr>
          <p:cNvPr id="28" name="Picture 27">
            <a:extLst>
              <a:ext uri="{FF2B5EF4-FFF2-40B4-BE49-F238E27FC236}">
                <a16:creationId xmlns:a16="http://schemas.microsoft.com/office/drawing/2014/main" id="{3CF7CCC1-BDB1-4E2E-8E15-E6A3B4AE7E74}"/>
              </a:ext>
            </a:extLst>
          </p:cNvPr>
          <p:cNvPicPr>
            <a:picLocks noChangeAspect="1"/>
          </p:cNvPicPr>
          <p:nvPr/>
        </p:nvPicPr>
        <p:blipFill rotWithShape="1">
          <a:blip r:embed="rId5"/>
          <a:srcRect t="10623" r="6847" b="12902"/>
          <a:stretch/>
        </p:blipFill>
        <p:spPr>
          <a:xfrm>
            <a:off x="7844289" y="1637696"/>
            <a:ext cx="3540878" cy="1961201"/>
          </a:xfrm>
          <a:prstGeom prst="rect">
            <a:avLst/>
          </a:prstGeom>
          <a:effectLst>
            <a:outerShdw blurRad="292100" dist="38100" dir="3600000" sx="102000" sy="102000" algn="ctr" rotWithShape="0">
              <a:prstClr val="black">
                <a:alpha val="30000"/>
              </a:prstClr>
            </a:outerShdw>
          </a:effectLst>
        </p:spPr>
      </p:pic>
      <p:grpSp>
        <p:nvGrpSpPr>
          <p:cNvPr id="29" name="Group 28" hidden="1">
            <a:extLst>
              <a:ext uri="{FF2B5EF4-FFF2-40B4-BE49-F238E27FC236}">
                <a16:creationId xmlns:a16="http://schemas.microsoft.com/office/drawing/2014/main" id="{27F96A8C-08AB-454F-AD34-F53A90176E7A}"/>
              </a:ext>
            </a:extLst>
          </p:cNvPr>
          <p:cNvGrpSpPr/>
          <p:nvPr/>
        </p:nvGrpSpPr>
        <p:grpSpPr>
          <a:xfrm>
            <a:off x="10741622" y="383413"/>
            <a:ext cx="890666" cy="894018"/>
            <a:chOff x="5834817" y="3112890"/>
            <a:chExt cx="759181" cy="762038"/>
          </a:xfrm>
          <a:solidFill>
            <a:schemeClr val="tx2"/>
          </a:solidFill>
        </p:grpSpPr>
        <p:sp>
          <p:nvSpPr>
            <p:cNvPr id="31" name="Freeform: Shape 30">
              <a:extLst>
                <a:ext uri="{FF2B5EF4-FFF2-40B4-BE49-F238E27FC236}">
                  <a16:creationId xmlns:a16="http://schemas.microsoft.com/office/drawing/2014/main" id="{74B06B85-A3A6-42FA-8904-01061C9BA4FD}"/>
                </a:ext>
              </a:extLst>
            </p:cNvPr>
            <p:cNvSpPr/>
            <p:nvPr/>
          </p:nvSpPr>
          <p:spPr>
            <a:xfrm>
              <a:off x="5860573" y="3141503"/>
              <a:ext cx="733425" cy="733425"/>
            </a:xfrm>
            <a:custGeom>
              <a:avLst/>
              <a:gdLst>
                <a:gd name="connsiteX0" fmla="*/ 370999 w 733425"/>
                <a:gd name="connsiteY0" fmla="*/ 7144 h 733425"/>
                <a:gd name="connsiteX1" fmla="*/ 194786 w 733425"/>
                <a:gd name="connsiteY1" fmla="*/ 52864 h 733425"/>
                <a:gd name="connsiteX2" fmla="*/ 190976 w 733425"/>
                <a:gd name="connsiteY2" fmla="*/ 66199 h 733425"/>
                <a:gd name="connsiteX3" fmla="*/ 204311 w 733425"/>
                <a:gd name="connsiteY3" fmla="*/ 70009 h 733425"/>
                <a:gd name="connsiteX4" fmla="*/ 370999 w 733425"/>
                <a:gd name="connsiteY4" fmla="*/ 27146 h 733425"/>
                <a:gd name="connsiteX5" fmla="*/ 714851 w 733425"/>
                <a:gd name="connsiteY5" fmla="*/ 370999 h 733425"/>
                <a:gd name="connsiteX6" fmla="*/ 370999 w 733425"/>
                <a:gd name="connsiteY6" fmla="*/ 713899 h 733425"/>
                <a:gd name="connsiteX7" fmla="*/ 27146 w 733425"/>
                <a:gd name="connsiteY7" fmla="*/ 370046 h 733425"/>
                <a:gd name="connsiteX8" fmla="*/ 70009 w 733425"/>
                <a:gd name="connsiteY8" fmla="*/ 203359 h 733425"/>
                <a:gd name="connsiteX9" fmla="*/ 66199 w 733425"/>
                <a:gd name="connsiteY9" fmla="*/ 190024 h 733425"/>
                <a:gd name="connsiteX10" fmla="*/ 52864 w 733425"/>
                <a:gd name="connsiteY10" fmla="*/ 193834 h 733425"/>
                <a:gd name="connsiteX11" fmla="*/ 7144 w 733425"/>
                <a:gd name="connsiteY11" fmla="*/ 370046 h 733425"/>
                <a:gd name="connsiteX12" fmla="*/ 370046 w 733425"/>
                <a:gd name="connsiteY12" fmla="*/ 732949 h 733425"/>
                <a:gd name="connsiteX13" fmla="*/ 732949 w 733425"/>
                <a:gd name="connsiteY13" fmla="*/ 370046 h 733425"/>
                <a:gd name="connsiteX14" fmla="*/ 370999 w 733425"/>
                <a:gd name="connsiteY14" fmla="*/ 7144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3425" h="733425">
                  <a:moveTo>
                    <a:pt x="370999" y="7144"/>
                  </a:moveTo>
                  <a:cubicBezTo>
                    <a:pt x="309086" y="7144"/>
                    <a:pt x="248126" y="23336"/>
                    <a:pt x="194786" y="52864"/>
                  </a:cubicBezTo>
                  <a:cubicBezTo>
                    <a:pt x="190024" y="55721"/>
                    <a:pt x="188119" y="61436"/>
                    <a:pt x="190976" y="66199"/>
                  </a:cubicBezTo>
                  <a:cubicBezTo>
                    <a:pt x="193834" y="70961"/>
                    <a:pt x="199549" y="72866"/>
                    <a:pt x="204311" y="70009"/>
                  </a:cubicBezTo>
                  <a:cubicBezTo>
                    <a:pt x="254794" y="41434"/>
                    <a:pt x="312896" y="27146"/>
                    <a:pt x="370999" y="27146"/>
                  </a:cubicBezTo>
                  <a:cubicBezTo>
                    <a:pt x="560546" y="27146"/>
                    <a:pt x="714851" y="181451"/>
                    <a:pt x="714851" y="370999"/>
                  </a:cubicBezTo>
                  <a:cubicBezTo>
                    <a:pt x="714851" y="560546"/>
                    <a:pt x="560546" y="713899"/>
                    <a:pt x="370999" y="713899"/>
                  </a:cubicBezTo>
                  <a:cubicBezTo>
                    <a:pt x="181451" y="713899"/>
                    <a:pt x="27146" y="559594"/>
                    <a:pt x="27146" y="370046"/>
                  </a:cubicBezTo>
                  <a:cubicBezTo>
                    <a:pt x="27146" y="311944"/>
                    <a:pt x="42386" y="253841"/>
                    <a:pt x="70009" y="203359"/>
                  </a:cubicBezTo>
                  <a:cubicBezTo>
                    <a:pt x="72866" y="198596"/>
                    <a:pt x="70961" y="192881"/>
                    <a:pt x="66199" y="190024"/>
                  </a:cubicBezTo>
                  <a:cubicBezTo>
                    <a:pt x="61436" y="187166"/>
                    <a:pt x="55721" y="189071"/>
                    <a:pt x="52864" y="193834"/>
                  </a:cubicBezTo>
                  <a:cubicBezTo>
                    <a:pt x="23336" y="247174"/>
                    <a:pt x="7144" y="308134"/>
                    <a:pt x="7144" y="370046"/>
                  </a:cubicBezTo>
                  <a:cubicBezTo>
                    <a:pt x="7144" y="570071"/>
                    <a:pt x="170021" y="732949"/>
                    <a:pt x="370046" y="732949"/>
                  </a:cubicBezTo>
                  <a:cubicBezTo>
                    <a:pt x="570071" y="732949"/>
                    <a:pt x="732949" y="570071"/>
                    <a:pt x="732949" y="370046"/>
                  </a:cubicBezTo>
                  <a:cubicBezTo>
                    <a:pt x="733901" y="170021"/>
                    <a:pt x="571024" y="7144"/>
                    <a:pt x="370999" y="7144"/>
                  </a:cubicBezTo>
                  <a:close/>
                </a:path>
              </a:pathLst>
            </a:custGeom>
            <a:grpFill/>
            <a:ln w="9525" cap="flat">
              <a:noFill/>
              <a:prstDash val="solid"/>
              <a:miter/>
            </a:ln>
          </p:spPr>
          <p:txBody>
            <a:bodyPr rtlCol="0" anchor="ctr"/>
            <a:lstStyle/>
            <a:p>
              <a:pPr defTabSz="914367">
                <a:defRPr/>
              </a:pPr>
              <a:endParaRPr lang="en-IN" sz="1765" dirty="0">
                <a:solidFill>
                  <a:srgbClr val="353535"/>
                </a:solidFill>
                <a:latin typeface="Segoe UI Semilight"/>
              </a:endParaRPr>
            </a:p>
          </p:txBody>
        </p:sp>
        <p:sp>
          <p:nvSpPr>
            <p:cNvPr id="32" name="Freeform: Shape 31">
              <a:extLst>
                <a:ext uri="{FF2B5EF4-FFF2-40B4-BE49-F238E27FC236}">
                  <a16:creationId xmlns:a16="http://schemas.microsoft.com/office/drawing/2014/main" id="{781EC3EF-4031-43BD-9AEE-EC171D5248EF}"/>
                </a:ext>
              </a:extLst>
            </p:cNvPr>
            <p:cNvSpPr/>
            <p:nvPr/>
          </p:nvSpPr>
          <p:spPr>
            <a:xfrm>
              <a:off x="5962491" y="3242468"/>
              <a:ext cx="533400" cy="533400"/>
            </a:xfrm>
            <a:custGeom>
              <a:avLst/>
              <a:gdLst>
                <a:gd name="connsiteX0" fmla="*/ 75724 w 533400"/>
                <a:gd name="connsiteY0" fmla="*/ 106204 h 533400"/>
                <a:gd name="connsiteX1" fmla="*/ 62389 w 533400"/>
                <a:gd name="connsiteY1" fmla="*/ 108109 h 533400"/>
                <a:gd name="connsiteX2" fmla="*/ 7144 w 533400"/>
                <a:gd name="connsiteY2" fmla="*/ 269081 h 533400"/>
                <a:gd name="connsiteX3" fmla="*/ 269081 w 533400"/>
                <a:gd name="connsiteY3" fmla="*/ 531019 h 533400"/>
                <a:gd name="connsiteX4" fmla="*/ 531019 w 533400"/>
                <a:gd name="connsiteY4" fmla="*/ 269081 h 533400"/>
                <a:gd name="connsiteX5" fmla="*/ 269081 w 533400"/>
                <a:gd name="connsiteY5" fmla="*/ 7144 h 533400"/>
                <a:gd name="connsiteX6" fmla="*/ 108109 w 533400"/>
                <a:gd name="connsiteY6" fmla="*/ 62389 h 533400"/>
                <a:gd name="connsiteX7" fmla="*/ 106204 w 533400"/>
                <a:gd name="connsiteY7" fmla="*/ 75724 h 533400"/>
                <a:gd name="connsiteX8" fmla="*/ 119539 w 533400"/>
                <a:gd name="connsiteY8" fmla="*/ 77629 h 533400"/>
                <a:gd name="connsiteX9" fmla="*/ 269081 w 533400"/>
                <a:gd name="connsiteY9" fmla="*/ 26194 h 533400"/>
                <a:gd name="connsiteX10" fmla="*/ 511969 w 533400"/>
                <a:gd name="connsiteY10" fmla="*/ 269081 h 533400"/>
                <a:gd name="connsiteX11" fmla="*/ 269081 w 533400"/>
                <a:gd name="connsiteY11" fmla="*/ 511969 h 533400"/>
                <a:gd name="connsiteX12" fmla="*/ 26194 w 533400"/>
                <a:gd name="connsiteY12" fmla="*/ 269081 h 533400"/>
                <a:gd name="connsiteX13" fmla="*/ 77629 w 533400"/>
                <a:gd name="connsiteY13" fmla="*/ 119539 h 533400"/>
                <a:gd name="connsiteX14" fmla="*/ 75724 w 533400"/>
                <a:gd name="connsiteY14" fmla="*/ 106204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3400" h="533400">
                  <a:moveTo>
                    <a:pt x="75724" y="106204"/>
                  </a:moveTo>
                  <a:cubicBezTo>
                    <a:pt x="71914" y="103346"/>
                    <a:pt x="65246" y="103346"/>
                    <a:pt x="62389" y="108109"/>
                  </a:cubicBezTo>
                  <a:cubicBezTo>
                    <a:pt x="26194" y="154781"/>
                    <a:pt x="7144" y="210026"/>
                    <a:pt x="7144" y="269081"/>
                  </a:cubicBezTo>
                  <a:cubicBezTo>
                    <a:pt x="7144" y="412909"/>
                    <a:pt x="124301" y="531019"/>
                    <a:pt x="269081" y="531019"/>
                  </a:cubicBezTo>
                  <a:cubicBezTo>
                    <a:pt x="413861" y="531019"/>
                    <a:pt x="531019" y="413861"/>
                    <a:pt x="531019" y="269081"/>
                  </a:cubicBezTo>
                  <a:cubicBezTo>
                    <a:pt x="531019" y="124301"/>
                    <a:pt x="413861" y="7144"/>
                    <a:pt x="269081" y="7144"/>
                  </a:cubicBezTo>
                  <a:cubicBezTo>
                    <a:pt x="210026" y="7144"/>
                    <a:pt x="154781" y="26194"/>
                    <a:pt x="108109" y="62389"/>
                  </a:cubicBezTo>
                  <a:cubicBezTo>
                    <a:pt x="104299" y="65246"/>
                    <a:pt x="103346" y="71914"/>
                    <a:pt x="106204" y="75724"/>
                  </a:cubicBezTo>
                  <a:cubicBezTo>
                    <a:pt x="109061" y="79534"/>
                    <a:pt x="115729" y="80486"/>
                    <a:pt x="119539" y="77629"/>
                  </a:cubicBezTo>
                  <a:cubicBezTo>
                    <a:pt x="162401" y="44291"/>
                    <a:pt x="213836" y="26194"/>
                    <a:pt x="269081" y="26194"/>
                  </a:cubicBezTo>
                  <a:cubicBezTo>
                    <a:pt x="403384" y="26194"/>
                    <a:pt x="511969" y="134779"/>
                    <a:pt x="511969" y="269081"/>
                  </a:cubicBezTo>
                  <a:cubicBezTo>
                    <a:pt x="511969" y="403384"/>
                    <a:pt x="403384" y="511969"/>
                    <a:pt x="269081" y="511969"/>
                  </a:cubicBezTo>
                  <a:cubicBezTo>
                    <a:pt x="134779" y="511969"/>
                    <a:pt x="26194" y="402431"/>
                    <a:pt x="26194" y="269081"/>
                  </a:cubicBezTo>
                  <a:cubicBezTo>
                    <a:pt x="26194" y="214789"/>
                    <a:pt x="44291" y="162401"/>
                    <a:pt x="77629" y="119539"/>
                  </a:cubicBezTo>
                  <a:cubicBezTo>
                    <a:pt x="80486" y="115729"/>
                    <a:pt x="80486" y="109061"/>
                    <a:pt x="75724" y="106204"/>
                  </a:cubicBezTo>
                  <a:close/>
                </a:path>
              </a:pathLst>
            </a:custGeom>
            <a:grpFill/>
            <a:ln w="9525" cap="flat">
              <a:noFill/>
              <a:prstDash val="solid"/>
              <a:miter/>
            </a:ln>
          </p:spPr>
          <p:txBody>
            <a:bodyPr rtlCol="0" anchor="ctr"/>
            <a:lstStyle/>
            <a:p>
              <a:pPr defTabSz="914367">
                <a:defRPr/>
              </a:pPr>
              <a:endParaRPr lang="en-IN" sz="1765" dirty="0">
                <a:solidFill>
                  <a:srgbClr val="353535"/>
                </a:solidFill>
                <a:latin typeface="Segoe UI Semilight"/>
              </a:endParaRPr>
            </a:p>
          </p:txBody>
        </p:sp>
        <p:sp>
          <p:nvSpPr>
            <p:cNvPr id="33" name="Freeform: Shape 32">
              <a:extLst>
                <a:ext uri="{FF2B5EF4-FFF2-40B4-BE49-F238E27FC236}">
                  <a16:creationId xmlns:a16="http://schemas.microsoft.com/office/drawing/2014/main" id="{8FA9E436-AAB7-4B78-AEA4-40112DFCB8EC}"/>
                </a:ext>
              </a:extLst>
            </p:cNvPr>
            <p:cNvSpPr/>
            <p:nvPr/>
          </p:nvSpPr>
          <p:spPr>
            <a:xfrm>
              <a:off x="6164421" y="3444398"/>
              <a:ext cx="133350" cy="133350"/>
            </a:xfrm>
            <a:custGeom>
              <a:avLst/>
              <a:gdLst>
                <a:gd name="connsiteX0" fmla="*/ 67151 w 133350"/>
                <a:gd name="connsiteY0" fmla="*/ 108109 h 133350"/>
                <a:gd name="connsiteX1" fmla="*/ 26194 w 133350"/>
                <a:gd name="connsiteY1" fmla="*/ 67151 h 133350"/>
                <a:gd name="connsiteX2" fmla="*/ 16669 w 133350"/>
                <a:gd name="connsiteY2" fmla="*/ 57626 h 133350"/>
                <a:gd name="connsiteX3" fmla="*/ 7144 w 133350"/>
                <a:gd name="connsiteY3" fmla="*/ 67151 h 133350"/>
                <a:gd name="connsiteX4" fmla="*/ 67151 w 133350"/>
                <a:gd name="connsiteY4" fmla="*/ 127159 h 133350"/>
                <a:gd name="connsiteX5" fmla="*/ 127159 w 133350"/>
                <a:gd name="connsiteY5" fmla="*/ 67151 h 133350"/>
                <a:gd name="connsiteX6" fmla="*/ 67151 w 133350"/>
                <a:gd name="connsiteY6" fmla="*/ 7144 h 133350"/>
                <a:gd name="connsiteX7" fmla="*/ 57626 w 133350"/>
                <a:gd name="connsiteY7" fmla="*/ 16669 h 133350"/>
                <a:gd name="connsiteX8" fmla="*/ 67151 w 133350"/>
                <a:gd name="connsiteY8" fmla="*/ 26194 h 133350"/>
                <a:gd name="connsiteX9" fmla="*/ 108109 w 133350"/>
                <a:gd name="connsiteY9" fmla="*/ 67151 h 133350"/>
                <a:gd name="connsiteX10" fmla="*/ 67151 w 133350"/>
                <a:gd name="connsiteY10" fmla="*/ 10810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 h="133350">
                  <a:moveTo>
                    <a:pt x="67151" y="108109"/>
                  </a:moveTo>
                  <a:cubicBezTo>
                    <a:pt x="44291" y="108109"/>
                    <a:pt x="26194" y="90011"/>
                    <a:pt x="26194" y="67151"/>
                  </a:cubicBezTo>
                  <a:cubicBezTo>
                    <a:pt x="26194" y="61436"/>
                    <a:pt x="22384" y="57626"/>
                    <a:pt x="16669" y="57626"/>
                  </a:cubicBezTo>
                  <a:cubicBezTo>
                    <a:pt x="10954" y="57626"/>
                    <a:pt x="7144" y="61436"/>
                    <a:pt x="7144" y="67151"/>
                  </a:cubicBezTo>
                  <a:cubicBezTo>
                    <a:pt x="7144" y="100489"/>
                    <a:pt x="33814" y="127159"/>
                    <a:pt x="67151" y="127159"/>
                  </a:cubicBezTo>
                  <a:cubicBezTo>
                    <a:pt x="100489" y="127159"/>
                    <a:pt x="127159" y="100489"/>
                    <a:pt x="127159" y="67151"/>
                  </a:cubicBezTo>
                  <a:cubicBezTo>
                    <a:pt x="127159" y="33814"/>
                    <a:pt x="100489" y="7144"/>
                    <a:pt x="67151" y="7144"/>
                  </a:cubicBezTo>
                  <a:cubicBezTo>
                    <a:pt x="61436" y="7144"/>
                    <a:pt x="57626" y="10954"/>
                    <a:pt x="57626" y="16669"/>
                  </a:cubicBezTo>
                  <a:cubicBezTo>
                    <a:pt x="57626" y="22384"/>
                    <a:pt x="61436" y="26194"/>
                    <a:pt x="67151" y="26194"/>
                  </a:cubicBezTo>
                  <a:cubicBezTo>
                    <a:pt x="90011" y="26194"/>
                    <a:pt x="108109" y="44291"/>
                    <a:pt x="108109" y="67151"/>
                  </a:cubicBezTo>
                  <a:cubicBezTo>
                    <a:pt x="108109" y="90011"/>
                    <a:pt x="90011" y="108109"/>
                    <a:pt x="67151" y="108109"/>
                  </a:cubicBezTo>
                  <a:close/>
                </a:path>
              </a:pathLst>
            </a:custGeom>
            <a:grpFill/>
            <a:ln w="9525" cap="flat">
              <a:noFill/>
              <a:prstDash val="solid"/>
              <a:miter/>
            </a:ln>
          </p:spPr>
          <p:txBody>
            <a:bodyPr rtlCol="0" anchor="ctr"/>
            <a:lstStyle/>
            <a:p>
              <a:pPr defTabSz="914367">
                <a:defRPr/>
              </a:pPr>
              <a:endParaRPr lang="en-IN" sz="1765" dirty="0">
                <a:solidFill>
                  <a:srgbClr val="353535"/>
                </a:solidFill>
                <a:latin typeface="Segoe UI Semilight"/>
              </a:endParaRPr>
            </a:p>
          </p:txBody>
        </p:sp>
        <p:sp>
          <p:nvSpPr>
            <p:cNvPr id="34" name="Freeform: Shape 33">
              <a:extLst>
                <a:ext uri="{FF2B5EF4-FFF2-40B4-BE49-F238E27FC236}">
                  <a16:creationId xmlns:a16="http://schemas.microsoft.com/office/drawing/2014/main" id="{76CBF390-255E-4A9C-B1D7-87771CB66FEA}"/>
                </a:ext>
              </a:extLst>
            </p:cNvPr>
            <p:cNvSpPr/>
            <p:nvPr/>
          </p:nvSpPr>
          <p:spPr>
            <a:xfrm>
              <a:off x="6063456" y="3342481"/>
              <a:ext cx="333375" cy="333375"/>
            </a:xfrm>
            <a:custGeom>
              <a:avLst/>
              <a:gdLst>
                <a:gd name="connsiteX0" fmla="*/ 47149 w 333375"/>
                <a:gd name="connsiteY0" fmla="*/ 77629 h 333375"/>
                <a:gd name="connsiteX1" fmla="*/ 33814 w 333375"/>
                <a:gd name="connsiteY1" fmla="*/ 80486 h 333375"/>
                <a:gd name="connsiteX2" fmla="*/ 7144 w 333375"/>
                <a:gd name="connsiteY2" fmla="*/ 168116 h 333375"/>
                <a:gd name="connsiteX3" fmla="*/ 168116 w 333375"/>
                <a:gd name="connsiteY3" fmla="*/ 329089 h 333375"/>
                <a:gd name="connsiteX4" fmla="*/ 329089 w 333375"/>
                <a:gd name="connsiteY4" fmla="*/ 168116 h 333375"/>
                <a:gd name="connsiteX5" fmla="*/ 168116 w 333375"/>
                <a:gd name="connsiteY5" fmla="*/ 7144 h 333375"/>
                <a:gd name="connsiteX6" fmla="*/ 80486 w 333375"/>
                <a:gd name="connsiteY6" fmla="*/ 33814 h 333375"/>
                <a:gd name="connsiteX7" fmla="*/ 77629 w 333375"/>
                <a:gd name="connsiteY7" fmla="*/ 47149 h 333375"/>
                <a:gd name="connsiteX8" fmla="*/ 90964 w 333375"/>
                <a:gd name="connsiteY8" fmla="*/ 50006 h 333375"/>
                <a:gd name="connsiteX9" fmla="*/ 168116 w 333375"/>
                <a:gd name="connsiteY9" fmla="*/ 27146 h 333375"/>
                <a:gd name="connsiteX10" fmla="*/ 310039 w 333375"/>
                <a:gd name="connsiteY10" fmla="*/ 169069 h 333375"/>
                <a:gd name="connsiteX11" fmla="*/ 168116 w 333375"/>
                <a:gd name="connsiteY11" fmla="*/ 310991 h 333375"/>
                <a:gd name="connsiteX12" fmla="*/ 26194 w 333375"/>
                <a:gd name="connsiteY12" fmla="*/ 169069 h 333375"/>
                <a:gd name="connsiteX13" fmla="*/ 49054 w 333375"/>
                <a:gd name="connsiteY13" fmla="*/ 91916 h 333375"/>
                <a:gd name="connsiteX14" fmla="*/ 47149 w 333375"/>
                <a:gd name="connsiteY14" fmla="*/ 77629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 h="333375">
                  <a:moveTo>
                    <a:pt x="47149" y="77629"/>
                  </a:moveTo>
                  <a:cubicBezTo>
                    <a:pt x="42386" y="74771"/>
                    <a:pt x="36671" y="75724"/>
                    <a:pt x="33814" y="80486"/>
                  </a:cubicBezTo>
                  <a:cubicBezTo>
                    <a:pt x="16669" y="107156"/>
                    <a:pt x="7144" y="137636"/>
                    <a:pt x="7144" y="168116"/>
                  </a:cubicBezTo>
                  <a:cubicBezTo>
                    <a:pt x="7144" y="256699"/>
                    <a:pt x="79534" y="329089"/>
                    <a:pt x="168116" y="329089"/>
                  </a:cubicBezTo>
                  <a:cubicBezTo>
                    <a:pt x="256699" y="329089"/>
                    <a:pt x="329089" y="256699"/>
                    <a:pt x="329089" y="168116"/>
                  </a:cubicBezTo>
                  <a:cubicBezTo>
                    <a:pt x="329089" y="79534"/>
                    <a:pt x="256699" y="7144"/>
                    <a:pt x="168116" y="7144"/>
                  </a:cubicBezTo>
                  <a:cubicBezTo>
                    <a:pt x="136684" y="7144"/>
                    <a:pt x="106204" y="16669"/>
                    <a:pt x="80486" y="33814"/>
                  </a:cubicBezTo>
                  <a:cubicBezTo>
                    <a:pt x="75724" y="36671"/>
                    <a:pt x="74771" y="42386"/>
                    <a:pt x="77629" y="47149"/>
                  </a:cubicBezTo>
                  <a:cubicBezTo>
                    <a:pt x="80486" y="51911"/>
                    <a:pt x="86201" y="52864"/>
                    <a:pt x="90964" y="50006"/>
                  </a:cubicBezTo>
                  <a:cubicBezTo>
                    <a:pt x="113824" y="34766"/>
                    <a:pt x="140494" y="27146"/>
                    <a:pt x="168116" y="27146"/>
                  </a:cubicBezTo>
                  <a:cubicBezTo>
                    <a:pt x="246221" y="27146"/>
                    <a:pt x="310039" y="90964"/>
                    <a:pt x="310039" y="169069"/>
                  </a:cubicBezTo>
                  <a:cubicBezTo>
                    <a:pt x="310039" y="247174"/>
                    <a:pt x="246221" y="310991"/>
                    <a:pt x="168116" y="310991"/>
                  </a:cubicBezTo>
                  <a:cubicBezTo>
                    <a:pt x="90011" y="310991"/>
                    <a:pt x="26194" y="247174"/>
                    <a:pt x="26194" y="169069"/>
                  </a:cubicBezTo>
                  <a:cubicBezTo>
                    <a:pt x="26194" y="141446"/>
                    <a:pt x="33814" y="114776"/>
                    <a:pt x="49054" y="91916"/>
                  </a:cubicBezTo>
                  <a:cubicBezTo>
                    <a:pt x="51911" y="87154"/>
                    <a:pt x="50959" y="80486"/>
                    <a:pt x="47149" y="77629"/>
                  </a:cubicBezTo>
                  <a:close/>
                </a:path>
              </a:pathLst>
            </a:custGeom>
            <a:grpFill/>
            <a:ln w="9525" cap="flat">
              <a:noFill/>
              <a:prstDash val="solid"/>
              <a:miter/>
            </a:ln>
          </p:spPr>
          <p:txBody>
            <a:bodyPr rtlCol="0" anchor="ctr"/>
            <a:lstStyle/>
            <a:p>
              <a:pPr defTabSz="914367">
                <a:defRPr/>
              </a:pPr>
              <a:endParaRPr lang="en-IN" sz="1765" dirty="0">
                <a:solidFill>
                  <a:srgbClr val="353535"/>
                </a:solidFill>
                <a:latin typeface="Segoe UI Semilight"/>
              </a:endParaRPr>
            </a:p>
          </p:txBody>
        </p:sp>
        <p:sp>
          <p:nvSpPr>
            <p:cNvPr id="35" name="Freeform: Shape 34">
              <a:extLst>
                <a:ext uri="{FF2B5EF4-FFF2-40B4-BE49-F238E27FC236}">
                  <a16:creationId xmlns:a16="http://schemas.microsoft.com/office/drawing/2014/main" id="{9C9CB35A-5482-4A7E-B936-0287E75815B5}"/>
                </a:ext>
              </a:extLst>
            </p:cNvPr>
            <p:cNvSpPr/>
            <p:nvPr/>
          </p:nvSpPr>
          <p:spPr>
            <a:xfrm>
              <a:off x="5834817" y="3112890"/>
              <a:ext cx="409575" cy="409575"/>
            </a:xfrm>
            <a:custGeom>
              <a:avLst/>
              <a:gdLst>
                <a:gd name="connsiteX0" fmla="*/ 102432 w 409575"/>
                <a:gd name="connsiteY0" fmla="*/ 197682 h 409575"/>
                <a:gd name="connsiteX1" fmla="*/ 184347 w 409575"/>
                <a:gd name="connsiteY1" fmla="*/ 197682 h 409575"/>
                <a:gd name="connsiteX2" fmla="*/ 391992 w 409575"/>
                <a:gd name="connsiteY2" fmla="*/ 405327 h 409575"/>
                <a:gd name="connsiteX3" fmla="*/ 398660 w 409575"/>
                <a:gd name="connsiteY3" fmla="*/ 408185 h 409575"/>
                <a:gd name="connsiteX4" fmla="*/ 405327 w 409575"/>
                <a:gd name="connsiteY4" fmla="*/ 405327 h 409575"/>
                <a:gd name="connsiteX5" fmla="*/ 405327 w 409575"/>
                <a:gd name="connsiteY5" fmla="*/ 391992 h 409575"/>
                <a:gd name="connsiteX6" fmla="*/ 197682 w 409575"/>
                <a:gd name="connsiteY6" fmla="*/ 184347 h 409575"/>
                <a:gd name="connsiteX7" fmla="*/ 197682 w 409575"/>
                <a:gd name="connsiteY7" fmla="*/ 102432 h 409575"/>
                <a:gd name="connsiteX8" fmla="*/ 194825 w 409575"/>
                <a:gd name="connsiteY8" fmla="*/ 95765 h 409575"/>
                <a:gd name="connsiteX9" fmla="*/ 109100 w 409575"/>
                <a:gd name="connsiteY9" fmla="*/ 10040 h 409575"/>
                <a:gd name="connsiteX10" fmla="*/ 98622 w 409575"/>
                <a:gd name="connsiteY10" fmla="*/ 8135 h 409575"/>
                <a:gd name="connsiteX11" fmla="*/ 92907 w 409575"/>
                <a:gd name="connsiteY11" fmla="*/ 16707 h 409575"/>
                <a:gd name="connsiteX12" fmla="*/ 92907 w 409575"/>
                <a:gd name="connsiteY12" fmla="*/ 79572 h 409575"/>
                <a:gd name="connsiteX13" fmla="*/ 59570 w 409575"/>
                <a:gd name="connsiteY13" fmla="*/ 46235 h 409575"/>
                <a:gd name="connsiteX14" fmla="*/ 46235 w 409575"/>
                <a:gd name="connsiteY14" fmla="*/ 46235 h 409575"/>
                <a:gd name="connsiteX15" fmla="*/ 46235 w 409575"/>
                <a:gd name="connsiteY15" fmla="*/ 59570 h 409575"/>
                <a:gd name="connsiteX16" fmla="*/ 79572 w 409575"/>
                <a:gd name="connsiteY16" fmla="*/ 92907 h 409575"/>
                <a:gd name="connsiteX17" fmla="*/ 16707 w 409575"/>
                <a:gd name="connsiteY17" fmla="*/ 92907 h 409575"/>
                <a:gd name="connsiteX18" fmla="*/ 8135 w 409575"/>
                <a:gd name="connsiteY18" fmla="*/ 98622 h 409575"/>
                <a:gd name="connsiteX19" fmla="*/ 10040 w 409575"/>
                <a:gd name="connsiteY19" fmla="*/ 109100 h 409575"/>
                <a:gd name="connsiteX20" fmla="*/ 95765 w 409575"/>
                <a:gd name="connsiteY20" fmla="*/ 194825 h 409575"/>
                <a:gd name="connsiteX21" fmla="*/ 102432 w 409575"/>
                <a:gd name="connsiteY21" fmla="*/ 197682 h 409575"/>
                <a:gd name="connsiteX22" fmla="*/ 111957 w 409575"/>
                <a:gd name="connsiteY22" fmla="*/ 40520 h 409575"/>
                <a:gd name="connsiteX23" fmla="*/ 178632 w 409575"/>
                <a:gd name="connsiteY23" fmla="*/ 107195 h 409575"/>
                <a:gd name="connsiteX24" fmla="*/ 178632 w 409575"/>
                <a:gd name="connsiteY24" fmla="*/ 165297 h 409575"/>
                <a:gd name="connsiteX25" fmla="*/ 159582 w 409575"/>
                <a:gd name="connsiteY25" fmla="*/ 146247 h 409575"/>
                <a:gd name="connsiteX26" fmla="*/ 111957 w 409575"/>
                <a:gd name="connsiteY26" fmla="*/ 98622 h 409575"/>
                <a:gd name="connsiteX27" fmla="*/ 111957 w 409575"/>
                <a:gd name="connsiteY27" fmla="*/ 40520 h 409575"/>
                <a:gd name="connsiteX28" fmla="*/ 98622 w 409575"/>
                <a:gd name="connsiteY28" fmla="*/ 111957 h 409575"/>
                <a:gd name="connsiteX29" fmla="*/ 108147 w 409575"/>
                <a:gd name="connsiteY29" fmla="*/ 121482 h 409575"/>
                <a:gd name="connsiteX30" fmla="*/ 154820 w 409575"/>
                <a:gd name="connsiteY30" fmla="*/ 168155 h 409575"/>
                <a:gd name="connsiteX31" fmla="*/ 165297 w 409575"/>
                <a:gd name="connsiteY31" fmla="*/ 178632 h 409575"/>
                <a:gd name="connsiteX32" fmla="*/ 106242 w 409575"/>
                <a:gd name="connsiteY32" fmla="*/ 178632 h 409575"/>
                <a:gd name="connsiteX33" fmla="*/ 39567 w 409575"/>
                <a:gd name="connsiteY33" fmla="*/ 111957 h 409575"/>
                <a:gd name="connsiteX34" fmla="*/ 98622 w 409575"/>
                <a:gd name="connsiteY34" fmla="*/ 111957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9575" h="409575">
                  <a:moveTo>
                    <a:pt x="102432" y="197682"/>
                  </a:moveTo>
                  <a:lnTo>
                    <a:pt x="184347" y="197682"/>
                  </a:lnTo>
                  <a:lnTo>
                    <a:pt x="391992" y="405327"/>
                  </a:lnTo>
                  <a:cubicBezTo>
                    <a:pt x="393897" y="407232"/>
                    <a:pt x="396755" y="408185"/>
                    <a:pt x="398660" y="408185"/>
                  </a:cubicBezTo>
                  <a:cubicBezTo>
                    <a:pt x="400565" y="408185"/>
                    <a:pt x="403422" y="407232"/>
                    <a:pt x="405327" y="405327"/>
                  </a:cubicBezTo>
                  <a:cubicBezTo>
                    <a:pt x="409137" y="401517"/>
                    <a:pt x="409137" y="395802"/>
                    <a:pt x="405327" y="391992"/>
                  </a:cubicBezTo>
                  <a:lnTo>
                    <a:pt x="197682" y="184347"/>
                  </a:lnTo>
                  <a:lnTo>
                    <a:pt x="197682" y="102432"/>
                  </a:lnTo>
                  <a:cubicBezTo>
                    <a:pt x="197682" y="99575"/>
                    <a:pt x="196730" y="97670"/>
                    <a:pt x="194825" y="95765"/>
                  </a:cubicBezTo>
                  <a:lnTo>
                    <a:pt x="109100" y="10040"/>
                  </a:lnTo>
                  <a:cubicBezTo>
                    <a:pt x="106242" y="7182"/>
                    <a:pt x="102432" y="6230"/>
                    <a:pt x="98622" y="8135"/>
                  </a:cubicBezTo>
                  <a:cubicBezTo>
                    <a:pt x="94812" y="10040"/>
                    <a:pt x="92907" y="12897"/>
                    <a:pt x="92907" y="16707"/>
                  </a:cubicBezTo>
                  <a:lnTo>
                    <a:pt x="92907" y="79572"/>
                  </a:lnTo>
                  <a:lnTo>
                    <a:pt x="59570" y="46235"/>
                  </a:lnTo>
                  <a:cubicBezTo>
                    <a:pt x="55760" y="42425"/>
                    <a:pt x="50045" y="42425"/>
                    <a:pt x="46235" y="46235"/>
                  </a:cubicBezTo>
                  <a:cubicBezTo>
                    <a:pt x="42425" y="50045"/>
                    <a:pt x="42425" y="55760"/>
                    <a:pt x="46235" y="59570"/>
                  </a:cubicBezTo>
                  <a:lnTo>
                    <a:pt x="79572" y="92907"/>
                  </a:lnTo>
                  <a:lnTo>
                    <a:pt x="16707" y="92907"/>
                  </a:lnTo>
                  <a:cubicBezTo>
                    <a:pt x="12897" y="92907"/>
                    <a:pt x="9087" y="94812"/>
                    <a:pt x="8135" y="98622"/>
                  </a:cubicBezTo>
                  <a:cubicBezTo>
                    <a:pt x="6230" y="102432"/>
                    <a:pt x="7182" y="106242"/>
                    <a:pt x="10040" y="109100"/>
                  </a:cubicBezTo>
                  <a:lnTo>
                    <a:pt x="95765" y="194825"/>
                  </a:lnTo>
                  <a:cubicBezTo>
                    <a:pt x="97670" y="196730"/>
                    <a:pt x="99575" y="197682"/>
                    <a:pt x="102432" y="197682"/>
                  </a:cubicBezTo>
                  <a:close/>
                  <a:moveTo>
                    <a:pt x="111957" y="40520"/>
                  </a:moveTo>
                  <a:lnTo>
                    <a:pt x="178632" y="107195"/>
                  </a:lnTo>
                  <a:lnTo>
                    <a:pt x="178632" y="165297"/>
                  </a:lnTo>
                  <a:lnTo>
                    <a:pt x="159582" y="146247"/>
                  </a:lnTo>
                  <a:lnTo>
                    <a:pt x="111957" y="98622"/>
                  </a:lnTo>
                  <a:lnTo>
                    <a:pt x="111957" y="40520"/>
                  </a:lnTo>
                  <a:close/>
                  <a:moveTo>
                    <a:pt x="98622" y="111957"/>
                  </a:moveTo>
                  <a:lnTo>
                    <a:pt x="108147" y="121482"/>
                  </a:lnTo>
                  <a:lnTo>
                    <a:pt x="154820" y="168155"/>
                  </a:lnTo>
                  <a:lnTo>
                    <a:pt x="165297" y="178632"/>
                  </a:lnTo>
                  <a:lnTo>
                    <a:pt x="106242" y="178632"/>
                  </a:lnTo>
                  <a:lnTo>
                    <a:pt x="39567" y="111957"/>
                  </a:lnTo>
                  <a:lnTo>
                    <a:pt x="98622" y="111957"/>
                  </a:lnTo>
                  <a:close/>
                </a:path>
              </a:pathLst>
            </a:custGeom>
            <a:grpFill/>
            <a:ln w="9525" cap="flat">
              <a:noFill/>
              <a:prstDash val="solid"/>
              <a:miter/>
            </a:ln>
          </p:spPr>
          <p:txBody>
            <a:bodyPr rtlCol="0" anchor="ctr"/>
            <a:lstStyle/>
            <a:p>
              <a:pPr defTabSz="914367">
                <a:defRPr/>
              </a:pPr>
              <a:endParaRPr lang="en-IN" sz="1765" dirty="0">
                <a:solidFill>
                  <a:srgbClr val="353535"/>
                </a:solidFill>
                <a:latin typeface="Segoe UI Semilight"/>
              </a:endParaRPr>
            </a:p>
          </p:txBody>
        </p:sp>
      </p:grpSp>
      <p:grpSp>
        <p:nvGrpSpPr>
          <p:cNvPr id="3" name="Group 2">
            <a:extLst>
              <a:ext uri="{FF2B5EF4-FFF2-40B4-BE49-F238E27FC236}">
                <a16:creationId xmlns:a16="http://schemas.microsoft.com/office/drawing/2014/main" id="{38F5C90E-7789-47E6-84D5-8BE401C75386}"/>
              </a:ext>
            </a:extLst>
          </p:cNvPr>
          <p:cNvGrpSpPr/>
          <p:nvPr/>
        </p:nvGrpSpPr>
        <p:grpSpPr>
          <a:xfrm>
            <a:off x="10715798" y="355494"/>
            <a:ext cx="995032" cy="995032"/>
            <a:chOff x="11083072" y="514526"/>
            <a:chExt cx="1014984" cy="1014984"/>
          </a:xfrm>
        </p:grpSpPr>
        <p:grpSp>
          <p:nvGrpSpPr>
            <p:cNvPr id="99" name="Group 98">
              <a:extLst>
                <a:ext uri="{FF2B5EF4-FFF2-40B4-BE49-F238E27FC236}">
                  <a16:creationId xmlns:a16="http://schemas.microsoft.com/office/drawing/2014/main" id="{7B713ABF-0AA6-4F52-9DEB-9CF210D5AFD6}"/>
                </a:ext>
              </a:extLst>
            </p:cNvPr>
            <p:cNvGrpSpPr>
              <a:grpSpLocks/>
            </p:cNvGrpSpPr>
            <p:nvPr/>
          </p:nvGrpSpPr>
          <p:grpSpPr>
            <a:xfrm>
              <a:off x="11083072" y="514526"/>
              <a:ext cx="1014984" cy="1014984"/>
              <a:chOff x="4222383" y="1964638"/>
              <a:chExt cx="1017217" cy="1320651"/>
            </a:xfrm>
          </p:grpSpPr>
          <p:sp>
            <p:nvSpPr>
              <p:cNvPr id="100" name="Oval 99">
                <a:extLst>
                  <a:ext uri="{FF2B5EF4-FFF2-40B4-BE49-F238E27FC236}">
                    <a16:creationId xmlns:a16="http://schemas.microsoft.com/office/drawing/2014/main" id="{04FFED2E-A4A6-4106-A50B-C2EDBB6C57C4}"/>
                  </a:ext>
                </a:extLst>
              </p:cNvPr>
              <p:cNvSpPr/>
              <p:nvPr/>
            </p:nvSpPr>
            <p:spPr bwMode="auto">
              <a:xfrm flipH="1">
                <a:off x="4267025" y="2022597"/>
                <a:ext cx="927933" cy="1204733"/>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1" name="Oval 100">
                <a:extLst>
                  <a:ext uri="{FF2B5EF4-FFF2-40B4-BE49-F238E27FC236}">
                    <a16:creationId xmlns:a16="http://schemas.microsoft.com/office/drawing/2014/main" id="{31A1BCE6-0A38-4064-AF16-3DB189387C07}"/>
                  </a:ext>
                </a:extLst>
              </p:cNvPr>
              <p:cNvSpPr/>
              <p:nvPr/>
            </p:nvSpPr>
            <p:spPr bwMode="auto">
              <a:xfrm flipH="1">
                <a:off x="4302679" y="2068886"/>
                <a:ext cx="856626" cy="1112155"/>
              </a:xfrm>
              <a:prstGeom prst="ellipse">
                <a:avLst/>
              </a:prstGeom>
              <a:solidFill>
                <a:schemeClr val="bg1"/>
              </a:solidFill>
              <a:ln>
                <a:noFill/>
                <a:headEnd type="none" w="med" len="med"/>
                <a:tailEnd type="none" w="med" len="med"/>
              </a:ln>
              <a:effectLst>
                <a:innerShdw blurRad="127000" dist="38100">
                  <a:schemeClr val="bg1">
                    <a:lumMod val="65000"/>
                    <a:alpha val="70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2" name="Arc 101">
                <a:extLst>
                  <a:ext uri="{FF2B5EF4-FFF2-40B4-BE49-F238E27FC236}">
                    <a16:creationId xmlns:a16="http://schemas.microsoft.com/office/drawing/2014/main" id="{F5D94C27-BB5D-42F5-825B-9C46415720F1}"/>
                  </a:ext>
                </a:extLst>
              </p:cNvPr>
              <p:cNvSpPr/>
              <p:nvPr/>
            </p:nvSpPr>
            <p:spPr bwMode="auto">
              <a:xfrm flipH="1">
                <a:off x="4222383" y="1964638"/>
                <a:ext cx="1017217" cy="1320651"/>
              </a:xfrm>
              <a:prstGeom prst="arc">
                <a:avLst>
                  <a:gd name="adj1" fmla="val 5406565"/>
                  <a:gd name="adj2" fmla="val 16115014"/>
                </a:avLst>
              </a:prstGeom>
              <a:noFill/>
              <a:ln w="15875" cap="rnd">
                <a:solidFill>
                  <a:schemeClr val="accent3"/>
                </a:solidFill>
                <a:prstDash val="sysDot"/>
                <a:headEnd type="none" w="med" len="med"/>
                <a:tailEnd type="oval" w="sm" len="sm"/>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cs typeface="Segoe UI" pitchFamily="34" charset="0"/>
                </a:endParaRPr>
              </a:p>
            </p:txBody>
          </p:sp>
        </p:grpSp>
        <p:grpSp>
          <p:nvGrpSpPr>
            <p:cNvPr id="30" name="Group 133">
              <a:extLst>
                <a:ext uri="{FF2B5EF4-FFF2-40B4-BE49-F238E27FC236}">
                  <a16:creationId xmlns:a16="http://schemas.microsoft.com/office/drawing/2014/main" id="{620D8B91-6F85-4764-B2D6-057AC4B5BB75}"/>
                </a:ext>
              </a:extLst>
            </p:cNvPr>
            <p:cNvGrpSpPr>
              <a:grpSpLocks noChangeAspect="1"/>
            </p:cNvGrpSpPr>
            <p:nvPr/>
          </p:nvGrpSpPr>
          <p:grpSpPr bwMode="auto">
            <a:xfrm>
              <a:off x="11341260" y="773658"/>
              <a:ext cx="498609" cy="496721"/>
              <a:chOff x="5004" y="3359"/>
              <a:chExt cx="264" cy="263"/>
            </a:xfrm>
          </p:grpSpPr>
          <p:sp>
            <p:nvSpPr>
              <p:cNvPr id="36" name="Freeform 134">
                <a:extLst>
                  <a:ext uri="{FF2B5EF4-FFF2-40B4-BE49-F238E27FC236}">
                    <a16:creationId xmlns:a16="http://schemas.microsoft.com/office/drawing/2014/main" id="{B741FB2C-FE39-4A73-B06B-8A162E8A9137}"/>
                  </a:ext>
                </a:extLst>
              </p:cNvPr>
              <p:cNvSpPr>
                <a:spLocks/>
              </p:cNvSpPr>
              <p:nvPr/>
            </p:nvSpPr>
            <p:spPr bwMode="auto">
              <a:xfrm>
                <a:off x="5089" y="3443"/>
                <a:ext cx="89" cy="94"/>
              </a:xfrm>
              <a:custGeom>
                <a:avLst/>
                <a:gdLst>
                  <a:gd name="T0" fmla="*/ 39 w 143"/>
                  <a:gd name="T1" fmla="*/ 49 h 152"/>
                  <a:gd name="T2" fmla="*/ 39 w 143"/>
                  <a:gd name="T3" fmla="*/ 49 h 152"/>
                  <a:gd name="T4" fmla="*/ 50 w 143"/>
                  <a:gd name="T5" fmla="*/ 39 h 152"/>
                  <a:gd name="T6" fmla="*/ 63 w 143"/>
                  <a:gd name="T7" fmla="*/ 33 h 152"/>
                  <a:gd name="T8" fmla="*/ 93 w 143"/>
                  <a:gd name="T9" fmla="*/ 3 h 152"/>
                  <a:gd name="T10" fmla="*/ 84 w 143"/>
                  <a:gd name="T11" fmla="*/ 1 h 152"/>
                  <a:gd name="T12" fmla="*/ 76 w 143"/>
                  <a:gd name="T13" fmla="*/ 0 h 152"/>
                  <a:gd name="T14" fmla="*/ 46 w 143"/>
                  <a:gd name="T15" fmla="*/ 6 h 152"/>
                  <a:gd name="T16" fmla="*/ 22 w 143"/>
                  <a:gd name="T17" fmla="*/ 23 h 152"/>
                  <a:gd name="T18" fmla="*/ 6 w 143"/>
                  <a:gd name="T19" fmla="*/ 47 h 152"/>
                  <a:gd name="T20" fmla="*/ 0 w 143"/>
                  <a:gd name="T21" fmla="*/ 76 h 152"/>
                  <a:gd name="T22" fmla="*/ 6 w 143"/>
                  <a:gd name="T23" fmla="*/ 106 h 152"/>
                  <a:gd name="T24" fmla="*/ 22 w 143"/>
                  <a:gd name="T25" fmla="*/ 130 h 152"/>
                  <a:gd name="T26" fmla="*/ 46 w 143"/>
                  <a:gd name="T27" fmla="*/ 146 h 152"/>
                  <a:gd name="T28" fmla="*/ 76 w 143"/>
                  <a:gd name="T29" fmla="*/ 152 h 152"/>
                  <a:gd name="T30" fmla="*/ 96 w 143"/>
                  <a:gd name="T31" fmla="*/ 149 h 152"/>
                  <a:gd name="T32" fmla="*/ 115 w 143"/>
                  <a:gd name="T33" fmla="*/ 141 h 152"/>
                  <a:gd name="T34" fmla="*/ 131 w 143"/>
                  <a:gd name="T35" fmla="*/ 127 h 152"/>
                  <a:gd name="T36" fmla="*/ 143 w 143"/>
                  <a:gd name="T37" fmla="*/ 110 h 152"/>
                  <a:gd name="T38" fmla="*/ 116 w 143"/>
                  <a:gd name="T39" fmla="*/ 96 h 152"/>
                  <a:gd name="T40" fmla="*/ 99 w 143"/>
                  <a:gd name="T41" fmla="*/ 115 h 152"/>
                  <a:gd name="T42" fmla="*/ 76 w 143"/>
                  <a:gd name="T43" fmla="*/ 122 h 152"/>
                  <a:gd name="T44" fmla="*/ 58 w 143"/>
                  <a:gd name="T45" fmla="*/ 118 h 152"/>
                  <a:gd name="T46" fmla="*/ 44 w 143"/>
                  <a:gd name="T47" fmla="*/ 108 h 152"/>
                  <a:gd name="T48" fmla="*/ 34 w 143"/>
                  <a:gd name="T49" fmla="*/ 94 h 152"/>
                  <a:gd name="T50" fmla="*/ 30 w 143"/>
                  <a:gd name="T51" fmla="*/ 76 h 152"/>
                  <a:gd name="T52" fmla="*/ 33 w 143"/>
                  <a:gd name="T53" fmla="*/ 62 h 152"/>
                  <a:gd name="T54" fmla="*/ 39 w 143"/>
                  <a:gd name="T55" fmla="*/ 4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3" h="152">
                    <a:moveTo>
                      <a:pt x="39" y="49"/>
                    </a:moveTo>
                    <a:lnTo>
                      <a:pt x="39" y="49"/>
                    </a:lnTo>
                    <a:cubicBezTo>
                      <a:pt x="42" y="45"/>
                      <a:pt x="46" y="42"/>
                      <a:pt x="50" y="39"/>
                    </a:cubicBezTo>
                    <a:cubicBezTo>
                      <a:pt x="54" y="36"/>
                      <a:pt x="58" y="34"/>
                      <a:pt x="63" y="33"/>
                    </a:cubicBezTo>
                    <a:lnTo>
                      <a:pt x="93" y="3"/>
                    </a:lnTo>
                    <a:cubicBezTo>
                      <a:pt x="90" y="2"/>
                      <a:pt x="87" y="1"/>
                      <a:pt x="84" y="1"/>
                    </a:cubicBezTo>
                    <a:cubicBezTo>
                      <a:pt x="81" y="1"/>
                      <a:pt x="79" y="0"/>
                      <a:pt x="76" y="0"/>
                    </a:cubicBezTo>
                    <a:cubicBezTo>
                      <a:pt x="65" y="0"/>
                      <a:pt x="55" y="2"/>
                      <a:pt x="46" y="6"/>
                    </a:cubicBezTo>
                    <a:cubicBezTo>
                      <a:pt x="37" y="10"/>
                      <a:pt x="29" y="16"/>
                      <a:pt x="22" y="23"/>
                    </a:cubicBezTo>
                    <a:cubicBezTo>
                      <a:pt x="15" y="30"/>
                      <a:pt x="10" y="38"/>
                      <a:pt x="6" y="47"/>
                    </a:cubicBezTo>
                    <a:cubicBezTo>
                      <a:pt x="2" y="56"/>
                      <a:pt x="0" y="66"/>
                      <a:pt x="0" y="76"/>
                    </a:cubicBezTo>
                    <a:cubicBezTo>
                      <a:pt x="0" y="87"/>
                      <a:pt x="2" y="96"/>
                      <a:pt x="6" y="106"/>
                    </a:cubicBezTo>
                    <a:cubicBezTo>
                      <a:pt x="10" y="115"/>
                      <a:pt x="15" y="123"/>
                      <a:pt x="22" y="130"/>
                    </a:cubicBezTo>
                    <a:cubicBezTo>
                      <a:pt x="29" y="137"/>
                      <a:pt x="37" y="142"/>
                      <a:pt x="46" y="146"/>
                    </a:cubicBezTo>
                    <a:cubicBezTo>
                      <a:pt x="55" y="150"/>
                      <a:pt x="65" y="152"/>
                      <a:pt x="76" y="152"/>
                    </a:cubicBezTo>
                    <a:cubicBezTo>
                      <a:pt x="83" y="152"/>
                      <a:pt x="90" y="151"/>
                      <a:pt x="96" y="149"/>
                    </a:cubicBezTo>
                    <a:cubicBezTo>
                      <a:pt x="103" y="147"/>
                      <a:pt x="109" y="144"/>
                      <a:pt x="115" y="141"/>
                    </a:cubicBezTo>
                    <a:cubicBezTo>
                      <a:pt x="121" y="137"/>
                      <a:pt x="126" y="133"/>
                      <a:pt x="131" y="127"/>
                    </a:cubicBezTo>
                    <a:cubicBezTo>
                      <a:pt x="136" y="122"/>
                      <a:pt x="140" y="116"/>
                      <a:pt x="143" y="110"/>
                    </a:cubicBezTo>
                    <a:lnTo>
                      <a:pt x="116" y="96"/>
                    </a:lnTo>
                    <a:cubicBezTo>
                      <a:pt x="112" y="104"/>
                      <a:pt x="107" y="110"/>
                      <a:pt x="99" y="115"/>
                    </a:cubicBezTo>
                    <a:cubicBezTo>
                      <a:pt x="92" y="119"/>
                      <a:pt x="84" y="122"/>
                      <a:pt x="76" y="122"/>
                    </a:cubicBezTo>
                    <a:cubicBezTo>
                      <a:pt x="69" y="122"/>
                      <a:pt x="63" y="120"/>
                      <a:pt x="58" y="118"/>
                    </a:cubicBezTo>
                    <a:cubicBezTo>
                      <a:pt x="53" y="116"/>
                      <a:pt x="48" y="112"/>
                      <a:pt x="44" y="108"/>
                    </a:cubicBezTo>
                    <a:cubicBezTo>
                      <a:pt x="39" y="104"/>
                      <a:pt x="36" y="99"/>
                      <a:pt x="34" y="94"/>
                    </a:cubicBezTo>
                    <a:cubicBezTo>
                      <a:pt x="31" y="88"/>
                      <a:pt x="30" y="82"/>
                      <a:pt x="30" y="76"/>
                    </a:cubicBezTo>
                    <a:cubicBezTo>
                      <a:pt x="30" y="71"/>
                      <a:pt x="31" y="66"/>
                      <a:pt x="33" y="62"/>
                    </a:cubicBezTo>
                    <a:cubicBezTo>
                      <a:pt x="34" y="57"/>
                      <a:pt x="36" y="53"/>
                      <a:pt x="39" y="49"/>
                    </a:cubicBezTo>
                    <a:close/>
                  </a:path>
                </a:pathLst>
              </a:custGeom>
              <a:solidFill>
                <a:schemeClr val="tx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37" name="Freeform 135">
                <a:extLst>
                  <a:ext uri="{FF2B5EF4-FFF2-40B4-BE49-F238E27FC236}">
                    <a16:creationId xmlns:a16="http://schemas.microsoft.com/office/drawing/2014/main" id="{7F968B18-086E-4F0F-A0CB-D08548BA5067}"/>
                  </a:ext>
                </a:extLst>
              </p:cNvPr>
              <p:cNvSpPr>
                <a:spLocks/>
              </p:cNvSpPr>
              <p:nvPr/>
            </p:nvSpPr>
            <p:spPr bwMode="auto">
              <a:xfrm>
                <a:off x="5004" y="3359"/>
                <a:ext cx="250" cy="263"/>
              </a:xfrm>
              <a:custGeom>
                <a:avLst/>
                <a:gdLst>
                  <a:gd name="T0" fmla="*/ 350 w 403"/>
                  <a:gd name="T1" fmla="*/ 338 h 425"/>
                  <a:gd name="T2" fmla="*/ 350 w 403"/>
                  <a:gd name="T3" fmla="*/ 338 h 425"/>
                  <a:gd name="T4" fmla="*/ 311 w 403"/>
                  <a:gd name="T5" fmla="*/ 371 h 425"/>
                  <a:gd name="T6" fmla="*/ 264 w 403"/>
                  <a:gd name="T7" fmla="*/ 392 h 425"/>
                  <a:gd name="T8" fmla="*/ 213 w 403"/>
                  <a:gd name="T9" fmla="*/ 399 h 425"/>
                  <a:gd name="T10" fmla="*/ 163 w 403"/>
                  <a:gd name="T11" fmla="*/ 392 h 425"/>
                  <a:gd name="T12" fmla="*/ 119 w 403"/>
                  <a:gd name="T13" fmla="*/ 373 h 425"/>
                  <a:gd name="T14" fmla="*/ 81 w 403"/>
                  <a:gd name="T15" fmla="*/ 344 h 425"/>
                  <a:gd name="T16" fmla="*/ 52 w 403"/>
                  <a:gd name="T17" fmla="*/ 306 h 425"/>
                  <a:gd name="T18" fmla="*/ 33 w 403"/>
                  <a:gd name="T19" fmla="*/ 262 h 425"/>
                  <a:gd name="T20" fmla="*/ 26 w 403"/>
                  <a:gd name="T21" fmla="*/ 212 h 425"/>
                  <a:gd name="T22" fmla="*/ 33 w 403"/>
                  <a:gd name="T23" fmla="*/ 163 h 425"/>
                  <a:gd name="T24" fmla="*/ 52 w 403"/>
                  <a:gd name="T25" fmla="*/ 118 h 425"/>
                  <a:gd name="T26" fmla="*/ 81 w 403"/>
                  <a:gd name="T27" fmla="*/ 80 h 425"/>
                  <a:gd name="T28" fmla="*/ 119 w 403"/>
                  <a:gd name="T29" fmla="*/ 51 h 425"/>
                  <a:gd name="T30" fmla="*/ 163 w 403"/>
                  <a:gd name="T31" fmla="*/ 32 h 425"/>
                  <a:gd name="T32" fmla="*/ 213 w 403"/>
                  <a:gd name="T33" fmla="*/ 26 h 425"/>
                  <a:gd name="T34" fmla="*/ 265 w 403"/>
                  <a:gd name="T35" fmla="*/ 33 h 425"/>
                  <a:gd name="T36" fmla="*/ 313 w 403"/>
                  <a:gd name="T37" fmla="*/ 55 h 425"/>
                  <a:gd name="T38" fmla="*/ 332 w 403"/>
                  <a:gd name="T39" fmla="*/ 36 h 425"/>
                  <a:gd name="T40" fmla="*/ 275 w 403"/>
                  <a:gd name="T41" fmla="*/ 8 h 425"/>
                  <a:gd name="T42" fmla="*/ 213 w 403"/>
                  <a:gd name="T43" fmla="*/ 0 h 425"/>
                  <a:gd name="T44" fmla="*/ 156 w 403"/>
                  <a:gd name="T45" fmla="*/ 6 h 425"/>
                  <a:gd name="T46" fmla="*/ 105 w 403"/>
                  <a:gd name="T47" fmla="*/ 28 h 425"/>
                  <a:gd name="T48" fmla="*/ 62 w 403"/>
                  <a:gd name="T49" fmla="*/ 61 h 425"/>
                  <a:gd name="T50" fmla="*/ 29 w 403"/>
                  <a:gd name="T51" fmla="*/ 105 h 425"/>
                  <a:gd name="T52" fmla="*/ 7 w 403"/>
                  <a:gd name="T53" fmla="*/ 156 h 425"/>
                  <a:gd name="T54" fmla="*/ 0 w 403"/>
                  <a:gd name="T55" fmla="*/ 212 h 425"/>
                  <a:gd name="T56" fmla="*/ 7 w 403"/>
                  <a:gd name="T57" fmla="*/ 269 h 425"/>
                  <a:gd name="T58" fmla="*/ 29 w 403"/>
                  <a:gd name="T59" fmla="*/ 320 h 425"/>
                  <a:gd name="T60" fmla="*/ 62 w 403"/>
                  <a:gd name="T61" fmla="*/ 363 h 425"/>
                  <a:gd name="T62" fmla="*/ 105 w 403"/>
                  <a:gd name="T63" fmla="*/ 396 h 425"/>
                  <a:gd name="T64" fmla="*/ 156 w 403"/>
                  <a:gd name="T65" fmla="*/ 418 h 425"/>
                  <a:gd name="T66" fmla="*/ 213 w 403"/>
                  <a:gd name="T67" fmla="*/ 425 h 425"/>
                  <a:gd name="T68" fmla="*/ 272 w 403"/>
                  <a:gd name="T69" fmla="*/ 417 h 425"/>
                  <a:gd name="T70" fmla="*/ 325 w 403"/>
                  <a:gd name="T71" fmla="*/ 393 h 425"/>
                  <a:gd name="T72" fmla="*/ 370 w 403"/>
                  <a:gd name="T73" fmla="*/ 356 h 425"/>
                  <a:gd name="T74" fmla="*/ 403 w 403"/>
                  <a:gd name="T75" fmla="*/ 307 h 425"/>
                  <a:gd name="T76" fmla="*/ 379 w 403"/>
                  <a:gd name="T77" fmla="*/ 295 h 425"/>
                  <a:gd name="T78" fmla="*/ 350 w 403"/>
                  <a:gd name="T79" fmla="*/ 33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3" h="425">
                    <a:moveTo>
                      <a:pt x="350" y="338"/>
                    </a:moveTo>
                    <a:lnTo>
                      <a:pt x="350" y="338"/>
                    </a:lnTo>
                    <a:cubicBezTo>
                      <a:pt x="338" y="351"/>
                      <a:pt x="325" y="362"/>
                      <a:pt x="311" y="371"/>
                    </a:cubicBezTo>
                    <a:cubicBezTo>
                      <a:pt x="296" y="380"/>
                      <a:pt x="281" y="387"/>
                      <a:pt x="264" y="392"/>
                    </a:cubicBezTo>
                    <a:cubicBezTo>
                      <a:pt x="247" y="396"/>
                      <a:pt x="230" y="399"/>
                      <a:pt x="213" y="399"/>
                    </a:cubicBezTo>
                    <a:cubicBezTo>
                      <a:pt x="195" y="399"/>
                      <a:pt x="179" y="397"/>
                      <a:pt x="163" y="392"/>
                    </a:cubicBezTo>
                    <a:cubicBezTo>
                      <a:pt x="147" y="388"/>
                      <a:pt x="132" y="381"/>
                      <a:pt x="119" y="373"/>
                    </a:cubicBezTo>
                    <a:cubicBezTo>
                      <a:pt x="105" y="365"/>
                      <a:pt x="92" y="355"/>
                      <a:pt x="81" y="344"/>
                    </a:cubicBezTo>
                    <a:cubicBezTo>
                      <a:pt x="70" y="333"/>
                      <a:pt x="60" y="320"/>
                      <a:pt x="52" y="306"/>
                    </a:cubicBezTo>
                    <a:cubicBezTo>
                      <a:pt x="44" y="292"/>
                      <a:pt x="37" y="278"/>
                      <a:pt x="33" y="262"/>
                    </a:cubicBezTo>
                    <a:cubicBezTo>
                      <a:pt x="28" y="246"/>
                      <a:pt x="26" y="229"/>
                      <a:pt x="26" y="212"/>
                    </a:cubicBezTo>
                    <a:cubicBezTo>
                      <a:pt x="26" y="195"/>
                      <a:pt x="28" y="179"/>
                      <a:pt x="33" y="163"/>
                    </a:cubicBezTo>
                    <a:cubicBezTo>
                      <a:pt x="37" y="147"/>
                      <a:pt x="44" y="132"/>
                      <a:pt x="52" y="118"/>
                    </a:cubicBezTo>
                    <a:cubicBezTo>
                      <a:pt x="60" y="104"/>
                      <a:pt x="70" y="92"/>
                      <a:pt x="81" y="80"/>
                    </a:cubicBezTo>
                    <a:cubicBezTo>
                      <a:pt x="92" y="69"/>
                      <a:pt x="105" y="59"/>
                      <a:pt x="119" y="51"/>
                    </a:cubicBezTo>
                    <a:cubicBezTo>
                      <a:pt x="132" y="43"/>
                      <a:pt x="147" y="37"/>
                      <a:pt x="163" y="32"/>
                    </a:cubicBezTo>
                    <a:cubicBezTo>
                      <a:pt x="179" y="28"/>
                      <a:pt x="196" y="26"/>
                      <a:pt x="213" y="26"/>
                    </a:cubicBezTo>
                    <a:cubicBezTo>
                      <a:pt x="230" y="26"/>
                      <a:pt x="248" y="28"/>
                      <a:pt x="265" y="33"/>
                    </a:cubicBezTo>
                    <a:cubicBezTo>
                      <a:pt x="282" y="38"/>
                      <a:pt x="298" y="46"/>
                      <a:pt x="313" y="55"/>
                    </a:cubicBezTo>
                    <a:lnTo>
                      <a:pt x="332" y="36"/>
                    </a:lnTo>
                    <a:cubicBezTo>
                      <a:pt x="314" y="24"/>
                      <a:pt x="295" y="15"/>
                      <a:pt x="275" y="8"/>
                    </a:cubicBezTo>
                    <a:cubicBezTo>
                      <a:pt x="255" y="3"/>
                      <a:pt x="234" y="0"/>
                      <a:pt x="213" y="0"/>
                    </a:cubicBezTo>
                    <a:cubicBezTo>
                      <a:pt x="193" y="0"/>
                      <a:pt x="174" y="2"/>
                      <a:pt x="156" y="6"/>
                    </a:cubicBezTo>
                    <a:cubicBezTo>
                      <a:pt x="138" y="12"/>
                      <a:pt x="121" y="19"/>
                      <a:pt x="105" y="28"/>
                    </a:cubicBezTo>
                    <a:cubicBezTo>
                      <a:pt x="89" y="37"/>
                      <a:pt x="75" y="48"/>
                      <a:pt x="62" y="61"/>
                    </a:cubicBezTo>
                    <a:cubicBezTo>
                      <a:pt x="49" y="74"/>
                      <a:pt x="38" y="89"/>
                      <a:pt x="29" y="105"/>
                    </a:cubicBezTo>
                    <a:cubicBezTo>
                      <a:pt x="19" y="121"/>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5"/>
                      <a:pt x="213" y="425"/>
                    </a:cubicBezTo>
                    <a:cubicBezTo>
                      <a:pt x="233" y="425"/>
                      <a:pt x="253" y="423"/>
                      <a:pt x="272" y="417"/>
                    </a:cubicBezTo>
                    <a:cubicBezTo>
                      <a:pt x="291" y="411"/>
                      <a:pt x="308" y="403"/>
                      <a:pt x="325" y="393"/>
                    </a:cubicBezTo>
                    <a:cubicBezTo>
                      <a:pt x="341" y="383"/>
                      <a:pt x="356" y="370"/>
                      <a:pt x="370" y="356"/>
                    </a:cubicBezTo>
                    <a:cubicBezTo>
                      <a:pt x="383" y="341"/>
                      <a:pt x="394" y="325"/>
                      <a:pt x="403" y="307"/>
                    </a:cubicBezTo>
                    <a:lnTo>
                      <a:pt x="379" y="295"/>
                    </a:lnTo>
                    <a:cubicBezTo>
                      <a:pt x="371" y="311"/>
                      <a:pt x="362" y="325"/>
                      <a:pt x="350" y="338"/>
                    </a:cubicBezTo>
                    <a:close/>
                  </a:path>
                </a:pathLst>
              </a:custGeom>
              <a:solidFill>
                <a:schemeClr val="tx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38" name="Freeform 136">
                <a:extLst>
                  <a:ext uri="{FF2B5EF4-FFF2-40B4-BE49-F238E27FC236}">
                    <a16:creationId xmlns:a16="http://schemas.microsoft.com/office/drawing/2014/main" id="{FB9D5381-2664-499D-9F6A-8AF8827ACBF1}"/>
                  </a:ext>
                </a:extLst>
              </p:cNvPr>
              <p:cNvSpPr>
                <a:spLocks/>
              </p:cNvSpPr>
              <p:nvPr/>
            </p:nvSpPr>
            <p:spPr bwMode="auto">
              <a:xfrm>
                <a:off x="5044" y="3398"/>
                <a:ext cx="174" cy="184"/>
              </a:xfrm>
              <a:custGeom>
                <a:avLst/>
                <a:gdLst>
                  <a:gd name="T0" fmla="*/ 199 w 281"/>
                  <a:gd name="T1" fmla="*/ 41 h 296"/>
                  <a:gd name="T2" fmla="*/ 199 w 281"/>
                  <a:gd name="T3" fmla="*/ 41 h 296"/>
                  <a:gd name="T4" fmla="*/ 221 w 281"/>
                  <a:gd name="T5" fmla="*/ 19 h 296"/>
                  <a:gd name="T6" fmla="*/ 186 w 281"/>
                  <a:gd name="T7" fmla="*/ 5 h 296"/>
                  <a:gd name="T8" fmla="*/ 149 w 281"/>
                  <a:gd name="T9" fmla="*/ 0 h 296"/>
                  <a:gd name="T10" fmla="*/ 109 w 281"/>
                  <a:gd name="T11" fmla="*/ 5 h 296"/>
                  <a:gd name="T12" fmla="*/ 74 w 281"/>
                  <a:gd name="T13" fmla="*/ 20 h 296"/>
                  <a:gd name="T14" fmla="*/ 44 w 281"/>
                  <a:gd name="T15" fmla="*/ 43 h 296"/>
                  <a:gd name="T16" fmla="*/ 21 w 281"/>
                  <a:gd name="T17" fmla="*/ 73 h 296"/>
                  <a:gd name="T18" fmla="*/ 6 w 281"/>
                  <a:gd name="T19" fmla="*/ 109 h 296"/>
                  <a:gd name="T20" fmla="*/ 0 w 281"/>
                  <a:gd name="T21" fmla="*/ 148 h 296"/>
                  <a:gd name="T22" fmla="*/ 6 w 281"/>
                  <a:gd name="T23" fmla="*/ 188 h 296"/>
                  <a:gd name="T24" fmla="*/ 21 w 281"/>
                  <a:gd name="T25" fmla="*/ 223 h 296"/>
                  <a:gd name="T26" fmla="*/ 44 w 281"/>
                  <a:gd name="T27" fmla="*/ 253 h 296"/>
                  <a:gd name="T28" fmla="*/ 74 w 281"/>
                  <a:gd name="T29" fmla="*/ 276 h 296"/>
                  <a:gd name="T30" fmla="*/ 109 w 281"/>
                  <a:gd name="T31" fmla="*/ 291 h 296"/>
                  <a:gd name="T32" fmla="*/ 149 w 281"/>
                  <a:gd name="T33" fmla="*/ 296 h 296"/>
                  <a:gd name="T34" fmla="*/ 189 w 281"/>
                  <a:gd name="T35" fmla="*/ 290 h 296"/>
                  <a:gd name="T36" fmla="*/ 226 w 281"/>
                  <a:gd name="T37" fmla="*/ 274 h 296"/>
                  <a:gd name="T38" fmla="*/ 258 w 281"/>
                  <a:gd name="T39" fmla="*/ 248 h 296"/>
                  <a:gd name="T40" fmla="*/ 281 w 281"/>
                  <a:gd name="T41" fmla="*/ 214 h 296"/>
                  <a:gd name="T42" fmla="*/ 254 w 281"/>
                  <a:gd name="T43" fmla="*/ 201 h 296"/>
                  <a:gd name="T44" fmla="*/ 235 w 281"/>
                  <a:gd name="T45" fmla="*/ 228 h 296"/>
                  <a:gd name="T46" fmla="*/ 211 w 281"/>
                  <a:gd name="T47" fmla="*/ 249 h 296"/>
                  <a:gd name="T48" fmla="*/ 181 w 281"/>
                  <a:gd name="T49" fmla="*/ 262 h 296"/>
                  <a:gd name="T50" fmla="*/ 149 w 281"/>
                  <a:gd name="T51" fmla="*/ 267 h 296"/>
                  <a:gd name="T52" fmla="*/ 102 w 281"/>
                  <a:gd name="T53" fmla="*/ 257 h 296"/>
                  <a:gd name="T54" fmla="*/ 65 w 281"/>
                  <a:gd name="T55" fmla="*/ 232 h 296"/>
                  <a:gd name="T56" fmla="*/ 39 w 281"/>
                  <a:gd name="T57" fmla="*/ 194 h 296"/>
                  <a:gd name="T58" fmla="*/ 30 w 281"/>
                  <a:gd name="T59" fmla="*/ 148 h 296"/>
                  <a:gd name="T60" fmla="*/ 39 w 281"/>
                  <a:gd name="T61" fmla="*/ 102 h 296"/>
                  <a:gd name="T62" fmla="*/ 65 w 281"/>
                  <a:gd name="T63" fmla="*/ 64 h 296"/>
                  <a:gd name="T64" fmla="*/ 102 w 281"/>
                  <a:gd name="T65" fmla="*/ 39 h 296"/>
                  <a:gd name="T66" fmla="*/ 149 w 281"/>
                  <a:gd name="T67" fmla="*/ 30 h 296"/>
                  <a:gd name="T68" fmla="*/ 174 w 281"/>
                  <a:gd name="T69" fmla="*/ 33 h 296"/>
                  <a:gd name="T70" fmla="*/ 199 w 281"/>
                  <a:gd name="T71" fmla="*/ 4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1" h="296">
                    <a:moveTo>
                      <a:pt x="199" y="41"/>
                    </a:moveTo>
                    <a:lnTo>
                      <a:pt x="199" y="41"/>
                    </a:lnTo>
                    <a:lnTo>
                      <a:pt x="221" y="19"/>
                    </a:lnTo>
                    <a:cubicBezTo>
                      <a:pt x="210" y="13"/>
                      <a:pt x="198" y="8"/>
                      <a:pt x="186" y="5"/>
                    </a:cubicBezTo>
                    <a:cubicBezTo>
                      <a:pt x="174" y="2"/>
                      <a:pt x="161" y="0"/>
                      <a:pt x="149" y="0"/>
                    </a:cubicBezTo>
                    <a:cubicBezTo>
                      <a:pt x="135" y="0"/>
                      <a:pt x="122" y="2"/>
                      <a:pt x="109" y="5"/>
                    </a:cubicBezTo>
                    <a:cubicBezTo>
                      <a:pt x="97" y="9"/>
                      <a:pt x="85" y="14"/>
                      <a:pt x="74" y="20"/>
                    </a:cubicBezTo>
                    <a:cubicBezTo>
                      <a:pt x="63" y="27"/>
                      <a:pt x="53" y="35"/>
                      <a:pt x="44" y="43"/>
                    </a:cubicBezTo>
                    <a:cubicBezTo>
                      <a:pt x="35" y="52"/>
                      <a:pt x="27" y="62"/>
                      <a:pt x="21" y="73"/>
                    </a:cubicBezTo>
                    <a:cubicBezTo>
                      <a:pt x="14" y="84"/>
                      <a:pt x="9" y="96"/>
                      <a:pt x="6" y="109"/>
                    </a:cubicBezTo>
                    <a:cubicBezTo>
                      <a:pt x="2" y="121"/>
                      <a:pt x="0" y="135"/>
                      <a:pt x="0" y="148"/>
                    </a:cubicBezTo>
                    <a:cubicBezTo>
                      <a:pt x="0" y="162"/>
                      <a:pt x="2" y="175"/>
                      <a:pt x="6" y="188"/>
                    </a:cubicBezTo>
                    <a:cubicBezTo>
                      <a:pt x="9" y="200"/>
                      <a:pt x="14" y="212"/>
                      <a:pt x="21" y="223"/>
                    </a:cubicBezTo>
                    <a:cubicBezTo>
                      <a:pt x="27" y="234"/>
                      <a:pt x="35" y="244"/>
                      <a:pt x="44" y="253"/>
                    </a:cubicBezTo>
                    <a:cubicBezTo>
                      <a:pt x="53" y="262"/>
                      <a:pt x="63" y="270"/>
                      <a:pt x="74" y="276"/>
                    </a:cubicBezTo>
                    <a:cubicBezTo>
                      <a:pt x="85" y="282"/>
                      <a:pt x="97" y="287"/>
                      <a:pt x="109" y="291"/>
                    </a:cubicBezTo>
                    <a:cubicBezTo>
                      <a:pt x="122" y="295"/>
                      <a:pt x="135" y="296"/>
                      <a:pt x="149" y="296"/>
                    </a:cubicBezTo>
                    <a:cubicBezTo>
                      <a:pt x="163" y="296"/>
                      <a:pt x="176" y="294"/>
                      <a:pt x="189" y="290"/>
                    </a:cubicBezTo>
                    <a:cubicBezTo>
                      <a:pt x="203" y="287"/>
                      <a:pt x="215" y="281"/>
                      <a:pt x="226" y="274"/>
                    </a:cubicBezTo>
                    <a:cubicBezTo>
                      <a:pt x="238" y="267"/>
                      <a:pt x="248" y="258"/>
                      <a:pt x="258" y="248"/>
                    </a:cubicBezTo>
                    <a:cubicBezTo>
                      <a:pt x="267" y="238"/>
                      <a:pt x="275" y="227"/>
                      <a:pt x="281" y="214"/>
                    </a:cubicBezTo>
                    <a:lnTo>
                      <a:pt x="254" y="201"/>
                    </a:lnTo>
                    <a:cubicBezTo>
                      <a:pt x="249" y="211"/>
                      <a:pt x="243" y="220"/>
                      <a:pt x="235" y="228"/>
                    </a:cubicBezTo>
                    <a:cubicBezTo>
                      <a:pt x="228" y="236"/>
                      <a:pt x="220" y="243"/>
                      <a:pt x="211" y="249"/>
                    </a:cubicBezTo>
                    <a:cubicBezTo>
                      <a:pt x="202" y="254"/>
                      <a:pt x="192" y="259"/>
                      <a:pt x="181" y="262"/>
                    </a:cubicBezTo>
                    <a:cubicBezTo>
                      <a:pt x="171" y="265"/>
                      <a:pt x="160" y="267"/>
                      <a:pt x="149" y="267"/>
                    </a:cubicBezTo>
                    <a:cubicBezTo>
                      <a:pt x="132" y="267"/>
                      <a:pt x="117" y="264"/>
                      <a:pt x="102" y="257"/>
                    </a:cubicBezTo>
                    <a:cubicBezTo>
                      <a:pt x="88" y="251"/>
                      <a:pt x="76" y="243"/>
                      <a:pt x="65" y="232"/>
                    </a:cubicBezTo>
                    <a:cubicBezTo>
                      <a:pt x="54" y="221"/>
                      <a:pt x="46" y="209"/>
                      <a:pt x="39" y="194"/>
                    </a:cubicBezTo>
                    <a:cubicBezTo>
                      <a:pt x="33" y="180"/>
                      <a:pt x="30" y="165"/>
                      <a:pt x="30" y="148"/>
                    </a:cubicBezTo>
                    <a:cubicBezTo>
                      <a:pt x="30" y="132"/>
                      <a:pt x="33" y="116"/>
                      <a:pt x="39" y="102"/>
                    </a:cubicBezTo>
                    <a:cubicBezTo>
                      <a:pt x="46" y="88"/>
                      <a:pt x="54" y="75"/>
                      <a:pt x="65" y="64"/>
                    </a:cubicBezTo>
                    <a:cubicBezTo>
                      <a:pt x="76" y="54"/>
                      <a:pt x="88" y="45"/>
                      <a:pt x="102" y="39"/>
                    </a:cubicBezTo>
                    <a:cubicBezTo>
                      <a:pt x="117" y="33"/>
                      <a:pt x="132" y="30"/>
                      <a:pt x="149" y="30"/>
                    </a:cubicBezTo>
                    <a:cubicBezTo>
                      <a:pt x="157" y="30"/>
                      <a:pt x="166" y="31"/>
                      <a:pt x="174" y="33"/>
                    </a:cubicBezTo>
                    <a:cubicBezTo>
                      <a:pt x="183" y="35"/>
                      <a:pt x="191" y="38"/>
                      <a:pt x="199" y="41"/>
                    </a:cubicBezTo>
                    <a:close/>
                  </a:path>
                </a:pathLst>
              </a:custGeom>
              <a:solidFill>
                <a:schemeClr val="tx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39" name="Freeform 137">
                <a:extLst>
                  <a:ext uri="{FF2B5EF4-FFF2-40B4-BE49-F238E27FC236}">
                    <a16:creationId xmlns:a16="http://schemas.microsoft.com/office/drawing/2014/main" id="{7A086920-0189-4FFA-B5BE-8EAD3A39D73B}"/>
                  </a:ext>
                </a:extLst>
              </p:cNvPr>
              <p:cNvSpPr>
                <a:spLocks/>
              </p:cNvSpPr>
              <p:nvPr/>
            </p:nvSpPr>
            <p:spPr bwMode="auto">
              <a:xfrm>
                <a:off x="5128" y="3359"/>
                <a:ext cx="140" cy="140"/>
              </a:xfrm>
              <a:custGeom>
                <a:avLst/>
                <a:gdLst>
                  <a:gd name="T0" fmla="*/ 214 w 227"/>
                  <a:gd name="T1" fmla="*/ 0 h 226"/>
                  <a:gd name="T2" fmla="*/ 214 w 227"/>
                  <a:gd name="T3" fmla="*/ 0 h 226"/>
                  <a:gd name="T4" fmla="*/ 204 w 227"/>
                  <a:gd name="T5" fmla="*/ 4 h 226"/>
                  <a:gd name="T6" fmla="*/ 4 w 227"/>
                  <a:gd name="T7" fmla="*/ 203 h 226"/>
                  <a:gd name="T8" fmla="*/ 0 w 227"/>
                  <a:gd name="T9" fmla="*/ 212 h 226"/>
                  <a:gd name="T10" fmla="*/ 4 w 227"/>
                  <a:gd name="T11" fmla="*/ 222 h 226"/>
                  <a:gd name="T12" fmla="*/ 14 w 227"/>
                  <a:gd name="T13" fmla="*/ 226 h 226"/>
                  <a:gd name="T14" fmla="*/ 23 w 227"/>
                  <a:gd name="T15" fmla="*/ 222 h 226"/>
                  <a:gd name="T16" fmla="*/ 223 w 227"/>
                  <a:gd name="T17" fmla="*/ 22 h 226"/>
                  <a:gd name="T18" fmla="*/ 227 w 227"/>
                  <a:gd name="T19" fmla="*/ 12 h 226"/>
                  <a:gd name="T20" fmla="*/ 223 w 227"/>
                  <a:gd name="T21" fmla="*/ 4 h 226"/>
                  <a:gd name="T22" fmla="*/ 214 w 227"/>
                  <a:gd name="T23"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226">
                    <a:moveTo>
                      <a:pt x="214" y="0"/>
                    </a:moveTo>
                    <a:lnTo>
                      <a:pt x="214" y="0"/>
                    </a:lnTo>
                    <a:cubicBezTo>
                      <a:pt x="210" y="0"/>
                      <a:pt x="207" y="1"/>
                      <a:pt x="204" y="4"/>
                    </a:cubicBezTo>
                    <a:lnTo>
                      <a:pt x="4" y="203"/>
                    </a:lnTo>
                    <a:cubicBezTo>
                      <a:pt x="1" y="205"/>
                      <a:pt x="0" y="209"/>
                      <a:pt x="0" y="212"/>
                    </a:cubicBezTo>
                    <a:cubicBezTo>
                      <a:pt x="0" y="216"/>
                      <a:pt x="1" y="219"/>
                      <a:pt x="4" y="222"/>
                    </a:cubicBezTo>
                    <a:cubicBezTo>
                      <a:pt x="7" y="224"/>
                      <a:pt x="10" y="226"/>
                      <a:pt x="14" y="226"/>
                    </a:cubicBezTo>
                    <a:cubicBezTo>
                      <a:pt x="17" y="226"/>
                      <a:pt x="20" y="224"/>
                      <a:pt x="23" y="222"/>
                    </a:cubicBezTo>
                    <a:lnTo>
                      <a:pt x="223" y="22"/>
                    </a:lnTo>
                    <a:cubicBezTo>
                      <a:pt x="226" y="19"/>
                      <a:pt x="227" y="16"/>
                      <a:pt x="227" y="12"/>
                    </a:cubicBezTo>
                    <a:cubicBezTo>
                      <a:pt x="227" y="9"/>
                      <a:pt x="226" y="5"/>
                      <a:pt x="223" y="4"/>
                    </a:cubicBezTo>
                    <a:cubicBezTo>
                      <a:pt x="221" y="1"/>
                      <a:pt x="217" y="0"/>
                      <a:pt x="214" y="0"/>
                    </a:cubicBezTo>
                    <a:close/>
                  </a:path>
                </a:pathLst>
              </a:custGeom>
              <a:solidFill>
                <a:schemeClr val="accent5"/>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grpSp>
      </p:grpSp>
      <p:cxnSp>
        <p:nvCxnSpPr>
          <p:cNvPr id="72" name="Straight Connector 71">
            <a:extLst>
              <a:ext uri="{FF2B5EF4-FFF2-40B4-BE49-F238E27FC236}">
                <a16:creationId xmlns:a16="http://schemas.microsoft.com/office/drawing/2014/main" id="{6681ECB8-C0E4-4E2D-A6F2-113CD7651151}"/>
              </a:ext>
            </a:extLst>
          </p:cNvPr>
          <p:cNvCxnSpPr/>
          <p:nvPr/>
        </p:nvCxnSpPr>
        <p:spPr>
          <a:xfrm>
            <a:off x="3960420" y="5023569"/>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AC0EB1C-6B88-4907-BE4D-200D6C070E15}"/>
              </a:ext>
            </a:extLst>
          </p:cNvPr>
          <p:cNvCxnSpPr/>
          <p:nvPr/>
        </p:nvCxnSpPr>
        <p:spPr>
          <a:xfrm>
            <a:off x="7579251" y="5023569"/>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E0EB64E6-7DFE-431F-9EDC-D218E45E56D9}"/>
              </a:ext>
            </a:extLst>
          </p:cNvPr>
          <p:cNvSpPr/>
          <p:nvPr/>
        </p:nvSpPr>
        <p:spPr>
          <a:xfrm>
            <a:off x="1375246" y="5373387"/>
            <a:ext cx="1703560" cy="573280"/>
          </a:xfrm>
          <a:prstGeom prst="rect">
            <a:avLst/>
          </a:prstGeom>
        </p:spPr>
        <p:txBody>
          <a:bodyPr wrap="none" lIns="0">
            <a:spAutoFit/>
          </a:bodyPr>
          <a:lstStyle/>
          <a:p>
            <a:pPr algn="ctr" defTabSz="914367">
              <a:defRPr/>
            </a:pPr>
            <a:r>
              <a:rPr lang="en-US" sz="1568" dirty="0">
                <a:solidFill>
                  <a:srgbClr val="3C3C41"/>
                </a:solidFill>
                <a:latin typeface="Segoe UI" panose="020B0502040204020203" pitchFamily="34" charset="0"/>
                <a:ea typeface="Calibri" panose="020F0502020204030204" pitchFamily="34" charset="0"/>
                <a:cs typeface="Segoe UI" panose="020B0502040204020203" pitchFamily="34" charset="0"/>
              </a:rPr>
              <a:t>Tailor interactions </a:t>
            </a:r>
            <a:br>
              <a:rPr lang="en-US" sz="1568" dirty="0">
                <a:solidFill>
                  <a:srgbClr val="3C3C41"/>
                </a:solidFill>
                <a:latin typeface="Segoe UI" panose="020B0502040204020203" pitchFamily="34" charset="0"/>
                <a:ea typeface="Calibri" panose="020F0502020204030204" pitchFamily="34" charset="0"/>
                <a:cs typeface="Segoe UI" panose="020B0502040204020203" pitchFamily="34" charset="0"/>
              </a:rPr>
            </a:br>
            <a:r>
              <a:rPr lang="en-US" sz="1568" dirty="0">
                <a:solidFill>
                  <a:srgbClr val="3C3C41"/>
                </a:solidFill>
                <a:latin typeface="Segoe UI" panose="020B0502040204020203" pitchFamily="34" charset="0"/>
                <a:ea typeface="Calibri" panose="020F0502020204030204" pitchFamily="34" charset="0"/>
                <a:cs typeface="Segoe UI" panose="020B0502040204020203" pitchFamily="34" charset="0"/>
              </a:rPr>
              <a:t>with customers</a:t>
            </a:r>
          </a:p>
        </p:txBody>
      </p:sp>
      <p:sp>
        <p:nvSpPr>
          <p:cNvPr id="75" name="Rectangle 74">
            <a:extLst>
              <a:ext uri="{FF2B5EF4-FFF2-40B4-BE49-F238E27FC236}">
                <a16:creationId xmlns:a16="http://schemas.microsoft.com/office/drawing/2014/main" id="{259CF1FD-22DD-42F4-8E9E-3CEDD5702FD1}"/>
              </a:ext>
            </a:extLst>
          </p:cNvPr>
          <p:cNvSpPr/>
          <p:nvPr/>
        </p:nvSpPr>
        <p:spPr>
          <a:xfrm>
            <a:off x="4811309" y="5373387"/>
            <a:ext cx="1995668" cy="573280"/>
          </a:xfrm>
          <a:prstGeom prst="rect">
            <a:avLst/>
          </a:prstGeom>
        </p:spPr>
        <p:txBody>
          <a:bodyPr wrap="none" lIns="0">
            <a:spAutoFit/>
          </a:bodyPr>
          <a:lstStyle/>
          <a:p>
            <a:pPr algn="ctr" defTabSz="914367">
              <a:defRPr/>
            </a:pPr>
            <a:r>
              <a:rPr lang="en-US" sz="1568" dirty="0">
                <a:solidFill>
                  <a:srgbClr val="3C3C41"/>
                </a:solidFill>
                <a:latin typeface="Segoe UI" panose="020B0502040204020203" pitchFamily="34" charset="0"/>
                <a:ea typeface="Calibri" panose="020F0502020204030204" pitchFamily="34" charset="0"/>
                <a:cs typeface="Segoe UI" panose="020B0502040204020203" pitchFamily="34" charset="0"/>
              </a:rPr>
              <a:t>Get guidance toward </a:t>
            </a:r>
            <a:br>
              <a:rPr lang="en-US" sz="1568" dirty="0">
                <a:solidFill>
                  <a:srgbClr val="3C3C41"/>
                </a:solidFill>
                <a:latin typeface="Segoe UI" panose="020B0502040204020203" pitchFamily="34" charset="0"/>
                <a:ea typeface="Calibri" panose="020F0502020204030204" pitchFamily="34" charset="0"/>
                <a:cs typeface="Segoe UI" panose="020B0502040204020203" pitchFamily="34" charset="0"/>
              </a:rPr>
            </a:br>
            <a:r>
              <a:rPr lang="en-US" sz="1568" dirty="0">
                <a:solidFill>
                  <a:srgbClr val="3C3C41"/>
                </a:solidFill>
                <a:latin typeface="Segoe UI" panose="020B0502040204020203" pitchFamily="34" charset="0"/>
                <a:ea typeface="Calibri" panose="020F0502020204030204" pitchFamily="34" charset="0"/>
                <a:cs typeface="Segoe UI" panose="020B0502040204020203" pitchFamily="34" charset="0"/>
              </a:rPr>
              <a:t>optimal outcomes</a:t>
            </a:r>
          </a:p>
        </p:txBody>
      </p:sp>
      <p:sp>
        <p:nvSpPr>
          <p:cNvPr id="76" name="Rectangle 75">
            <a:extLst>
              <a:ext uri="{FF2B5EF4-FFF2-40B4-BE49-F238E27FC236}">
                <a16:creationId xmlns:a16="http://schemas.microsoft.com/office/drawing/2014/main" id="{B1D1A3D2-2256-4A12-9CC9-FD6580684414}"/>
              </a:ext>
            </a:extLst>
          </p:cNvPr>
          <p:cNvSpPr/>
          <p:nvPr/>
        </p:nvSpPr>
        <p:spPr>
          <a:xfrm>
            <a:off x="8199623" y="5373387"/>
            <a:ext cx="2345609" cy="573280"/>
          </a:xfrm>
          <a:prstGeom prst="rect">
            <a:avLst/>
          </a:prstGeom>
        </p:spPr>
        <p:txBody>
          <a:bodyPr wrap="none" lIns="0">
            <a:spAutoFit/>
          </a:bodyPr>
          <a:lstStyle/>
          <a:p>
            <a:pPr algn="ctr" defTabSz="914367">
              <a:defRPr/>
            </a:pPr>
            <a:r>
              <a:rPr lang="en-US" sz="1568" dirty="0">
                <a:solidFill>
                  <a:srgbClr val="3C3C41"/>
                </a:solidFill>
                <a:latin typeface="Segoe UI" panose="020B0502040204020203" pitchFamily="34" charset="0"/>
                <a:ea typeface="Times New Roman" panose="02020603050405020304" pitchFamily="18" charset="0"/>
                <a:cs typeface="Segoe UI" panose="020B0502040204020203" pitchFamily="34" charset="0"/>
              </a:rPr>
              <a:t>Get actionable insights to</a:t>
            </a:r>
            <a:br>
              <a:rPr lang="en-US" sz="1568" dirty="0">
                <a:solidFill>
                  <a:srgbClr val="3C3C41"/>
                </a:solidFill>
                <a:latin typeface="Segoe UI" panose="020B0502040204020203" pitchFamily="34" charset="0"/>
                <a:ea typeface="Times New Roman" panose="02020603050405020304" pitchFamily="18" charset="0"/>
                <a:cs typeface="Segoe UI" panose="020B0502040204020203" pitchFamily="34" charset="0"/>
              </a:rPr>
            </a:br>
            <a:r>
              <a:rPr lang="en-US" sz="1568" dirty="0">
                <a:solidFill>
                  <a:srgbClr val="3C3C41"/>
                </a:solidFill>
                <a:latin typeface="Segoe UI" panose="020B0502040204020203" pitchFamily="34" charset="0"/>
                <a:ea typeface="Times New Roman" panose="02020603050405020304" pitchFamily="18" charset="0"/>
                <a:cs typeface="Segoe UI" panose="020B0502040204020203" pitchFamily="34" charset="0"/>
              </a:rPr>
              <a:t>increase performance</a:t>
            </a:r>
          </a:p>
        </p:txBody>
      </p:sp>
      <p:sp>
        <p:nvSpPr>
          <p:cNvPr id="86" name="Oval 85">
            <a:extLst>
              <a:ext uri="{FF2B5EF4-FFF2-40B4-BE49-F238E27FC236}">
                <a16:creationId xmlns:a16="http://schemas.microsoft.com/office/drawing/2014/main" id="{EFCF493C-57B3-4CE6-92F2-F46942BC607D}"/>
              </a:ext>
            </a:extLst>
          </p:cNvPr>
          <p:cNvSpPr/>
          <p:nvPr/>
        </p:nvSpPr>
        <p:spPr bwMode="auto">
          <a:xfrm>
            <a:off x="1619112" y="4250405"/>
            <a:ext cx="1063785" cy="1063785"/>
          </a:xfrm>
          <a:prstGeom prst="ellipse">
            <a:avLst/>
          </a:prstGeom>
          <a:solidFill>
            <a:schemeClr val="bg1"/>
          </a:solidFill>
          <a:ln w="15875" cap="rnd">
            <a:solidFill>
              <a:schemeClr val="accent3"/>
            </a:solidFill>
            <a:prstDash val="sysDot"/>
            <a:headEnd type="none" w="med" len="med"/>
            <a:tailEnd type="none" w="sm" len="sm"/>
          </a:ln>
          <a:effectLst>
            <a:outerShdw blurRad="25400" dist="12700" dir="5400000" algn="t" rotWithShape="0">
              <a:schemeClr val="bg1">
                <a:lumMod val="8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cs typeface="Segoe UI" pitchFamily="34" charset="0"/>
            </a:endParaRPr>
          </a:p>
        </p:txBody>
      </p:sp>
      <p:grpSp>
        <p:nvGrpSpPr>
          <p:cNvPr id="40" name="Group 92">
            <a:extLst>
              <a:ext uri="{FF2B5EF4-FFF2-40B4-BE49-F238E27FC236}">
                <a16:creationId xmlns:a16="http://schemas.microsoft.com/office/drawing/2014/main" id="{A6F2A34B-3E9A-4505-A7EB-3C7731F684BA}"/>
              </a:ext>
            </a:extLst>
          </p:cNvPr>
          <p:cNvGrpSpPr>
            <a:grpSpLocks noChangeAspect="1"/>
          </p:cNvGrpSpPr>
          <p:nvPr/>
        </p:nvGrpSpPr>
        <p:grpSpPr bwMode="auto">
          <a:xfrm>
            <a:off x="1814497" y="4601566"/>
            <a:ext cx="681752" cy="324280"/>
            <a:chOff x="3255" y="3097"/>
            <a:chExt cx="267" cy="127"/>
          </a:xfrm>
        </p:grpSpPr>
        <p:sp>
          <p:nvSpPr>
            <p:cNvPr id="41" name="Freeform 93">
              <a:extLst>
                <a:ext uri="{FF2B5EF4-FFF2-40B4-BE49-F238E27FC236}">
                  <a16:creationId xmlns:a16="http://schemas.microsoft.com/office/drawing/2014/main" id="{8BA0F582-2A4D-4FA7-B52E-DE9F714DBDA9}"/>
                </a:ext>
              </a:extLst>
            </p:cNvPr>
            <p:cNvSpPr>
              <a:spLocks/>
            </p:cNvSpPr>
            <p:nvPr/>
          </p:nvSpPr>
          <p:spPr bwMode="auto">
            <a:xfrm>
              <a:off x="3286" y="3142"/>
              <a:ext cx="52" cy="71"/>
            </a:xfrm>
            <a:custGeom>
              <a:avLst/>
              <a:gdLst>
                <a:gd name="T0" fmla="*/ 83 w 83"/>
                <a:gd name="T1" fmla="*/ 0 h 114"/>
                <a:gd name="T2" fmla="*/ 83 w 83"/>
                <a:gd name="T3" fmla="*/ 0 h 114"/>
                <a:gd name="T4" fmla="*/ 39 w 83"/>
                <a:gd name="T5" fmla="*/ 24 h 114"/>
                <a:gd name="T6" fmla="*/ 0 w 83"/>
                <a:gd name="T7" fmla="*/ 57 h 114"/>
                <a:gd name="T8" fmla="*/ 39 w 83"/>
                <a:gd name="T9" fmla="*/ 89 h 114"/>
                <a:gd name="T10" fmla="*/ 83 w 83"/>
                <a:gd name="T11" fmla="*/ 114 h 114"/>
                <a:gd name="T12" fmla="*/ 70 w 83"/>
                <a:gd name="T13" fmla="*/ 87 h 114"/>
                <a:gd name="T14" fmla="*/ 65 w 83"/>
                <a:gd name="T15" fmla="*/ 57 h 114"/>
                <a:gd name="T16" fmla="*/ 70 w 83"/>
                <a:gd name="T17" fmla="*/ 27 h 114"/>
                <a:gd name="T18" fmla="*/ 83 w 83"/>
                <a:gd name="T19"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114">
                  <a:moveTo>
                    <a:pt x="83" y="0"/>
                  </a:moveTo>
                  <a:lnTo>
                    <a:pt x="83" y="0"/>
                  </a:lnTo>
                  <a:cubicBezTo>
                    <a:pt x="67" y="6"/>
                    <a:pt x="53" y="14"/>
                    <a:pt x="39" y="24"/>
                  </a:cubicBezTo>
                  <a:cubicBezTo>
                    <a:pt x="25" y="34"/>
                    <a:pt x="12" y="45"/>
                    <a:pt x="0" y="57"/>
                  </a:cubicBezTo>
                  <a:cubicBezTo>
                    <a:pt x="12" y="69"/>
                    <a:pt x="25" y="79"/>
                    <a:pt x="39" y="89"/>
                  </a:cubicBezTo>
                  <a:cubicBezTo>
                    <a:pt x="53" y="99"/>
                    <a:pt x="67" y="107"/>
                    <a:pt x="83" y="114"/>
                  </a:cubicBezTo>
                  <a:cubicBezTo>
                    <a:pt x="77" y="106"/>
                    <a:pt x="73" y="96"/>
                    <a:pt x="70" y="87"/>
                  </a:cubicBezTo>
                  <a:cubicBezTo>
                    <a:pt x="67" y="77"/>
                    <a:pt x="65" y="67"/>
                    <a:pt x="65" y="57"/>
                  </a:cubicBezTo>
                  <a:cubicBezTo>
                    <a:pt x="65" y="47"/>
                    <a:pt x="67" y="37"/>
                    <a:pt x="70" y="27"/>
                  </a:cubicBezTo>
                  <a:cubicBezTo>
                    <a:pt x="73" y="17"/>
                    <a:pt x="77" y="8"/>
                    <a:pt x="83" y="0"/>
                  </a:cubicBezTo>
                  <a:close/>
                </a:path>
              </a:pathLst>
            </a:custGeom>
            <a:solidFill>
              <a:schemeClr val="accent3"/>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42" name="Freeform 94">
              <a:extLst>
                <a:ext uri="{FF2B5EF4-FFF2-40B4-BE49-F238E27FC236}">
                  <a16:creationId xmlns:a16="http://schemas.microsoft.com/office/drawing/2014/main" id="{336DDE6D-CA59-4BE7-88D8-590157D72DA7}"/>
                </a:ext>
              </a:extLst>
            </p:cNvPr>
            <p:cNvSpPr>
              <a:spLocks/>
            </p:cNvSpPr>
            <p:nvPr/>
          </p:nvSpPr>
          <p:spPr bwMode="auto">
            <a:xfrm>
              <a:off x="3440" y="3142"/>
              <a:ext cx="51" cy="71"/>
            </a:xfrm>
            <a:custGeom>
              <a:avLst/>
              <a:gdLst>
                <a:gd name="T0" fmla="*/ 0 w 83"/>
                <a:gd name="T1" fmla="*/ 0 h 114"/>
                <a:gd name="T2" fmla="*/ 0 w 83"/>
                <a:gd name="T3" fmla="*/ 0 h 114"/>
                <a:gd name="T4" fmla="*/ 13 w 83"/>
                <a:gd name="T5" fmla="*/ 27 h 114"/>
                <a:gd name="T6" fmla="*/ 18 w 83"/>
                <a:gd name="T7" fmla="*/ 57 h 114"/>
                <a:gd name="T8" fmla="*/ 13 w 83"/>
                <a:gd name="T9" fmla="*/ 87 h 114"/>
                <a:gd name="T10" fmla="*/ 0 w 83"/>
                <a:gd name="T11" fmla="*/ 114 h 114"/>
                <a:gd name="T12" fmla="*/ 44 w 83"/>
                <a:gd name="T13" fmla="*/ 89 h 114"/>
                <a:gd name="T14" fmla="*/ 83 w 83"/>
                <a:gd name="T15" fmla="*/ 57 h 114"/>
                <a:gd name="T16" fmla="*/ 44 w 83"/>
                <a:gd name="T17" fmla="*/ 24 h 114"/>
                <a:gd name="T18" fmla="*/ 0 w 83"/>
                <a:gd name="T19"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114">
                  <a:moveTo>
                    <a:pt x="0" y="0"/>
                  </a:moveTo>
                  <a:lnTo>
                    <a:pt x="0" y="0"/>
                  </a:lnTo>
                  <a:cubicBezTo>
                    <a:pt x="6" y="8"/>
                    <a:pt x="10" y="17"/>
                    <a:pt x="13" y="27"/>
                  </a:cubicBezTo>
                  <a:cubicBezTo>
                    <a:pt x="16" y="37"/>
                    <a:pt x="18" y="47"/>
                    <a:pt x="18" y="57"/>
                  </a:cubicBezTo>
                  <a:cubicBezTo>
                    <a:pt x="18" y="67"/>
                    <a:pt x="16" y="77"/>
                    <a:pt x="13" y="87"/>
                  </a:cubicBezTo>
                  <a:cubicBezTo>
                    <a:pt x="10" y="96"/>
                    <a:pt x="6" y="106"/>
                    <a:pt x="0" y="114"/>
                  </a:cubicBezTo>
                  <a:cubicBezTo>
                    <a:pt x="16" y="107"/>
                    <a:pt x="31" y="99"/>
                    <a:pt x="44" y="89"/>
                  </a:cubicBezTo>
                  <a:cubicBezTo>
                    <a:pt x="58" y="79"/>
                    <a:pt x="71" y="69"/>
                    <a:pt x="83" y="57"/>
                  </a:cubicBezTo>
                  <a:cubicBezTo>
                    <a:pt x="71" y="45"/>
                    <a:pt x="58" y="34"/>
                    <a:pt x="44" y="24"/>
                  </a:cubicBezTo>
                  <a:cubicBezTo>
                    <a:pt x="31" y="14"/>
                    <a:pt x="16" y="6"/>
                    <a:pt x="0" y="0"/>
                  </a:cubicBezTo>
                  <a:close/>
                </a:path>
              </a:pathLst>
            </a:custGeom>
            <a:solidFill>
              <a:schemeClr val="accent3"/>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43" name="Freeform 95">
              <a:extLst>
                <a:ext uri="{FF2B5EF4-FFF2-40B4-BE49-F238E27FC236}">
                  <a16:creationId xmlns:a16="http://schemas.microsoft.com/office/drawing/2014/main" id="{A730CA24-F95C-4061-A434-4953C78828B9}"/>
                </a:ext>
              </a:extLst>
            </p:cNvPr>
            <p:cNvSpPr>
              <a:spLocks noEditPoints="1"/>
            </p:cNvSpPr>
            <p:nvPr/>
          </p:nvSpPr>
          <p:spPr bwMode="auto">
            <a:xfrm>
              <a:off x="3342" y="3131"/>
              <a:ext cx="93" cy="93"/>
            </a:xfrm>
            <a:custGeom>
              <a:avLst/>
              <a:gdLst>
                <a:gd name="T0" fmla="*/ 52 w 150"/>
                <a:gd name="T1" fmla="*/ 65 h 150"/>
                <a:gd name="T2" fmla="*/ 52 w 150"/>
                <a:gd name="T3" fmla="*/ 65 h 150"/>
                <a:gd name="T4" fmla="*/ 57 w 150"/>
                <a:gd name="T5" fmla="*/ 57 h 150"/>
                <a:gd name="T6" fmla="*/ 65 w 150"/>
                <a:gd name="T7" fmla="*/ 52 h 150"/>
                <a:gd name="T8" fmla="*/ 75 w 150"/>
                <a:gd name="T9" fmla="*/ 50 h 150"/>
                <a:gd name="T10" fmla="*/ 85 w 150"/>
                <a:gd name="T11" fmla="*/ 52 h 150"/>
                <a:gd name="T12" fmla="*/ 93 w 150"/>
                <a:gd name="T13" fmla="*/ 57 h 150"/>
                <a:gd name="T14" fmla="*/ 98 w 150"/>
                <a:gd name="T15" fmla="*/ 65 h 150"/>
                <a:gd name="T16" fmla="*/ 100 w 150"/>
                <a:gd name="T17" fmla="*/ 75 h 150"/>
                <a:gd name="T18" fmla="*/ 98 w 150"/>
                <a:gd name="T19" fmla="*/ 84 h 150"/>
                <a:gd name="T20" fmla="*/ 93 w 150"/>
                <a:gd name="T21" fmla="*/ 92 h 150"/>
                <a:gd name="T22" fmla="*/ 85 w 150"/>
                <a:gd name="T23" fmla="*/ 98 h 150"/>
                <a:gd name="T24" fmla="*/ 75 w 150"/>
                <a:gd name="T25" fmla="*/ 100 h 150"/>
                <a:gd name="T26" fmla="*/ 65 w 150"/>
                <a:gd name="T27" fmla="*/ 98 h 150"/>
                <a:gd name="T28" fmla="*/ 57 w 150"/>
                <a:gd name="T29" fmla="*/ 92 h 150"/>
                <a:gd name="T30" fmla="*/ 52 w 150"/>
                <a:gd name="T31" fmla="*/ 84 h 150"/>
                <a:gd name="T32" fmla="*/ 50 w 150"/>
                <a:gd name="T33" fmla="*/ 75 h 150"/>
                <a:gd name="T34" fmla="*/ 52 w 150"/>
                <a:gd name="T35" fmla="*/ 65 h 150"/>
                <a:gd name="T36" fmla="*/ 46 w 150"/>
                <a:gd name="T37" fmla="*/ 144 h 150"/>
                <a:gd name="T38" fmla="*/ 46 w 150"/>
                <a:gd name="T39" fmla="*/ 144 h 150"/>
                <a:gd name="T40" fmla="*/ 75 w 150"/>
                <a:gd name="T41" fmla="*/ 150 h 150"/>
                <a:gd name="T42" fmla="*/ 104 w 150"/>
                <a:gd name="T43" fmla="*/ 144 h 150"/>
                <a:gd name="T44" fmla="*/ 128 w 150"/>
                <a:gd name="T45" fmla="*/ 128 h 150"/>
                <a:gd name="T46" fmla="*/ 144 w 150"/>
                <a:gd name="T47" fmla="*/ 104 h 150"/>
                <a:gd name="T48" fmla="*/ 150 w 150"/>
                <a:gd name="T49" fmla="*/ 75 h 150"/>
                <a:gd name="T50" fmla="*/ 144 w 150"/>
                <a:gd name="T51" fmla="*/ 46 h 150"/>
                <a:gd name="T52" fmla="*/ 128 w 150"/>
                <a:gd name="T53" fmla="*/ 22 h 150"/>
                <a:gd name="T54" fmla="*/ 104 w 150"/>
                <a:gd name="T55" fmla="*/ 6 h 150"/>
                <a:gd name="T56" fmla="*/ 75 w 150"/>
                <a:gd name="T57" fmla="*/ 0 h 150"/>
                <a:gd name="T58" fmla="*/ 46 w 150"/>
                <a:gd name="T59" fmla="*/ 6 h 150"/>
                <a:gd name="T60" fmla="*/ 22 w 150"/>
                <a:gd name="T61" fmla="*/ 22 h 150"/>
                <a:gd name="T62" fmla="*/ 6 w 150"/>
                <a:gd name="T63" fmla="*/ 46 h 150"/>
                <a:gd name="T64" fmla="*/ 0 w 150"/>
                <a:gd name="T65" fmla="*/ 75 h 150"/>
                <a:gd name="T66" fmla="*/ 6 w 150"/>
                <a:gd name="T67" fmla="*/ 104 h 150"/>
                <a:gd name="T68" fmla="*/ 22 w 150"/>
                <a:gd name="T69" fmla="*/ 128 h 150"/>
                <a:gd name="T70" fmla="*/ 46 w 150"/>
                <a:gd name="T71" fmla="*/ 14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0" h="150">
                  <a:moveTo>
                    <a:pt x="52" y="65"/>
                  </a:moveTo>
                  <a:lnTo>
                    <a:pt x="52" y="65"/>
                  </a:lnTo>
                  <a:cubicBezTo>
                    <a:pt x="53" y="62"/>
                    <a:pt x="55" y="59"/>
                    <a:pt x="57" y="57"/>
                  </a:cubicBezTo>
                  <a:cubicBezTo>
                    <a:pt x="60" y="55"/>
                    <a:pt x="62" y="53"/>
                    <a:pt x="65" y="52"/>
                  </a:cubicBezTo>
                  <a:cubicBezTo>
                    <a:pt x="68" y="50"/>
                    <a:pt x="71" y="50"/>
                    <a:pt x="75" y="50"/>
                  </a:cubicBezTo>
                  <a:cubicBezTo>
                    <a:pt x="79" y="50"/>
                    <a:pt x="82" y="50"/>
                    <a:pt x="85" y="52"/>
                  </a:cubicBezTo>
                  <a:cubicBezTo>
                    <a:pt x="88" y="53"/>
                    <a:pt x="90" y="55"/>
                    <a:pt x="93" y="57"/>
                  </a:cubicBezTo>
                  <a:cubicBezTo>
                    <a:pt x="95" y="59"/>
                    <a:pt x="97" y="62"/>
                    <a:pt x="98" y="65"/>
                  </a:cubicBezTo>
                  <a:cubicBezTo>
                    <a:pt x="99" y="68"/>
                    <a:pt x="100" y="71"/>
                    <a:pt x="100" y="75"/>
                  </a:cubicBezTo>
                  <a:cubicBezTo>
                    <a:pt x="100" y="78"/>
                    <a:pt x="99" y="81"/>
                    <a:pt x="98" y="84"/>
                  </a:cubicBezTo>
                  <a:cubicBezTo>
                    <a:pt x="97" y="87"/>
                    <a:pt x="95" y="90"/>
                    <a:pt x="93" y="92"/>
                  </a:cubicBezTo>
                  <a:cubicBezTo>
                    <a:pt x="90" y="95"/>
                    <a:pt x="88" y="96"/>
                    <a:pt x="85" y="98"/>
                  </a:cubicBezTo>
                  <a:cubicBezTo>
                    <a:pt x="82" y="99"/>
                    <a:pt x="79" y="100"/>
                    <a:pt x="75" y="100"/>
                  </a:cubicBezTo>
                  <a:cubicBezTo>
                    <a:pt x="71" y="100"/>
                    <a:pt x="68" y="99"/>
                    <a:pt x="65" y="98"/>
                  </a:cubicBezTo>
                  <a:cubicBezTo>
                    <a:pt x="62" y="96"/>
                    <a:pt x="60" y="95"/>
                    <a:pt x="57" y="92"/>
                  </a:cubicBezTo>
                  <a:cubicBezTo>
                    <a:pt x="55" y="90"/>
                    <a:pt x="53" y="87"/>
                    <a:pt x="52" y="84"/>
                  </a:cubicBezTo>
                  <a:cubicBezTo>
                    <a:pt x="51" y="81"/>
                    <a:pt x="50" y="78"/>
                    <a:pt x="50" y="75"/>
                  </a:cubicBezTo>
                  <a:cubicBezTo>
                    <a:pt x="50" y="71"/>
                    <a:pt x="51" y="68"/>
                    <a:pt x="52" y="65"/>
                  </a:cubicBezTo>
                  <a:close/>
                  <a:moveTo>
                    <a:pt x="46" y="144"/>
                  </a:moveTo>
                  <a:lnTo>
                    <a:pt x="46" y="144"/>
                  </a:lnTo>
                  <a:cubicBezTo>
                    <a:pt x="55" y="148"/>
                    <a:pt x="65" y="150"/>
                    <a:pt x="75" y="150"/>
                  </a:cubicBezTo>
                  <a:cubicBezTo>
                    <a:pt x="85" y="150"/>
                    <a:pt x="95" y="148"/>
                    <a:pt x="104" y="144"/>
                  </a:cubicBezTo>
                  <a:cubicBezTo>
                    <a:pt x="113" y="140"/>
                    <a:pt x="121" y="134"/>
                    <a:pt x="128" y="128"/>
                  </a:cubicBezTo>
                  <a:cubicBezTo>
                    <a:pt x="135" y="121"/>
                    <a:pt x="140" y="113"/>
                    <a:pt x="144" y="104"/>
                  </a:cubicBezTo>
                  <a:cubicBezTo>
                    <a:pt x="148" y="95"/>
                    <a:pt x="150" y="85"/>
                    <a:pt x="150" y="75"/>
                  </a:cubicBezTo>
                  <a:cubicBezTo>
                    <a:pt x="150" y="64"/>
                    <a:pt x="148" y="55"/>
                    <a:pt x="144" y="46"/>
                  </a:cubicBezTo>
                  <a:cubicBezTo>
                    <a:pt x="140" y="36"/>
                    <a:pt x="135" y="29"/>
                    <a:pt x="128" y="22"/>
                  </a:cubicBezTo>
                  <a:cubicBezTo>
                    <a:pt x="121" y="15"/>
                    <a:pt x="113" y="10"/>
                    <a:pt x="104" y="6"/>
                  </a:cubicBezTo>
                  <a:cubicBezTo>
                    <a:pt x="95" y="2"/>
                    <a:pt x="85" y="0"/>
                    <a:pt x="75" y="0"/>
                  </a:cubicBezTo>
                  <a:cubicBezTo>
                    <a:pt x="65" y="0"/>
                    <a:pt x="55" y="2"/>
                    <a:pt x="46" y="6"/>
                  </a:cubicBezTo>
                  <a:cubicBezTo>
                    <a:pt x="37" y="10"/>
                    <a:pt x="29" y="15"/>
                    <a:pt x="22" y="22"/>
                  </a:cubicBezTo>
                  <a:cubicBezTo>
                    <a:pt x="15" y="29"/>
                    <a:pt x="10" y="36"/>
                    <a:pt x="6" y="46"/>
                  </a:cubicBezTo>
                  <a:cubicBezTo>
                    <a:pt x="2" y="55"/>
                    <a:pt x="0" y="64"/>
                    <a:pt x="0" y="75"/>
                  </a:cubicBezTo>
                  <a:cubicBezTo>
                    <a:pt x="0" y="85"/>
                    <a:pt x="2" y="95"/>
                    <a:pt x="6" y="104"/>
                  </a:cubicBezTo>
                  <a:cubicBezTo>
                    <a:pt x="10" y="113"/>
                    <a:pt x="15" y="121"/>
                    <a:pt x="22" y="128"/>
                  </a:cubicBezTo>
                  <a:cubicBezTo>
                    <a:pt x="29" y="134"/>
                    <a:pt x="37" y="140"/>
                    <a:pt x="46" y="144"/>
                  </a:cubicBezTo>
                  <a:close/>
                </a:path>
              </a:pathLst>
            </a:custGeom>
            <a:solidFill>
              <a:schemeClr val="accent5"/>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44" name="Freeform 96">
              <a:extLst>
                <a:ext uri="{FF2B5EF4-FFF2-40B4-BE49-F238E27FC236}">
                  <a16:creationId xmlns:a16="http://schemas.microsoft.com/office/drawing/2014/main" id="{4F191EFB-2DB3-47DB-B807-7CF75BFF868D}"/>
                </a:ext>
              </a:extLst>
            </p:cNvPr>
            <p:cNvSpPr>
              <a:spLocks/>
            </p:cNvSpPr>
            <p:nvPr/>
          </p:nvSpPr>
          <p:spPr bwMode="auto">
            <a:xfrm>
              <a:off x="3373" y="3162"/>
              <a:ext cx="31" cy="31"/>
            </a:xfrm>
            <a:custGeom>
              <a:avLst/>
              <a:gdLst>
                <a:gd name="T0" fmla="*/ 7 w 50"/>
                <a:gd name="T1" fmla="*/ 42 h 50"/>
                <a:gd name="T2" fmla="*/ 7 w 50"/>
                <a:gd name="T3" fmla="*/ 42 h 50"/>
                <a:gd name="T4" fmla="*/ 15 w 50"/>
                <a:gd name="T5" fmla="*/ 48 h 50"/>
                <a:gd name="T6" fmla="*/ 25 w 50"/>
                <a:gd name="T7" fmla="*/ 50 h 50"/>
                <a:gd name="T8" fmla="*/ 35 w 50"/>
                <a:gd name="T9" fmla="*/ 48 h 50"/>
                <a:gd name="T10" fmla="*/ 43 w 50"/>
                <a:gd name="T11" fmla="*/ 42 h 50"/>
                <a:gd name="T12" fmla="*/ 48 w 50"/>
                <a:gd name="T13" fmla="*/ 34 h 50"/>
                <a:gd name="T14" fmla="*/ 50 w 50"/>
                <a:gd name="T15" fmla="*/ 25 h 50"/>
                <a:gd name="T16" fmla="*/ 48 w 50"/>
                <a:gd name="T17" fmla="*/ 15 h 50"/>
                <a:gd name="T18" fmla="*/ 43 w 50"/>
                <a:gd name="T19" fmla="*/ 7 h 50"/>
                <a:gd name="T20" fmla="*/ 35 w 50"/>
                <a:gd name="T21" fmla="*/ 2 h 50"/>
                <a:gd name="T22" fmla="*/ 25 w 50"/>
                <a:gd name="T23" fmla="*/ 0 h 50"/>
                <a:gd name="T24" fmla="*/ 15 w 50"/>
                <a:gd name="T25" fmla="*/ 2 h 50"/>
                <a:gd name="T26" fmla="*/ 7 w 50"/>
                <a:gd name="T27" fmla="*/ 7 h 50"/>
                <a:gd name="T28" fmla="*/ 2 w 50"/>
                <a:gd name="T29" fmla="*/ 15 h 50"/>
                <a:gd name="T30" fmla="*/ 0 w 50"/>
                <a:gd name="T31" fmla="*/ 25 h 50"/>
                <a:gd name="T32" fmla="*/ 2 w 50"/>
                <a:gd name="T33" fmla="*/ 34 h 50"/>
                <a:gd name="T34" fmla="*/ 7 w 50"/>
                <a:gd name="T35" fmla="*/ 4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0">
                  <a:moveTo>
                    <a:pt x="7" y="42"/>
                  </a:moveTo>
                  <a:lnTo>
                    <a:pt x="7" y="42"/>
                  </a:lnTo>
                  <a:cubicBezTo>
                    <a:pt x="10" y="45"/>
                    <a:pt x="12" y="46"/>
                    <a:pt x="15" y="48"/>
                  </a:cubicBezTo>
                  <a:cubicBezTo>
                    <a:pt x="18" y="49"/>
                    <a:pt x="21" y="50"/>
                    <a:pt x="25" y="50"/>
                  </a:cubicBezTo>
                  <a:cubicBezTo>
                    <a:pt x="29" y="50"/>
                    <a:pt x="32" y="49"/>
                    <a:pt x="35" y="48"/>
                  </a:cubicBezTo>
                  <a:cubicBezTo>
                    <a:pt x="38" y="46"/>
                    <a:pt x="40" y="45"/>
                    <a:pt x="43" y="42"/>
                  </a:cubicBezTo>
                  <a:cubicBezTo>
                    <a:pt x="45" y="40"/>
                    <a:pt x="47" y="37"/>
                    <a:pt x="48" y="34"/>
                  </a:cubicBezTo>
                  <a:cubicBezTo>
                    <a:pt x="49" y="31"/>
                    <a:pt x="50" y="28"/>
                    <a:pt x="50" y="25"/>
                  </a:cubicBezTo>
                  <a:cubicBezTo>
                    <a:pt x="50" y="21"/>
                    <a:pt x="49" y="18"/>
                    <a:pt x="48" y="15"/>
                  </a:cubicBezTo>
                  <a:cubicBezTo>
                    <a:pt x="47" y="12"/>
                    <a:pt x="45" y="9"/>
                    <a:pt x="43" y="7"/>
                  </a:cubicBezTo>
                  <a:cubicBezTo>
                    <a:pt x="40" y="5"/>
                    <a:pt x="38" y="3"/>
                    <a:pt x="35" y="2"/>
                  </a:cubicBezTo>
                  <a:cubicBezTo>
                    <a:pt x="32" y="0"/>
                    <a:pt x="29" y="0"/>
                    <a:pt x="25" y="0"/>
                  </a:cubicBezTo>
                  <a:cubicBezTo>
                    <a:pt x="21" y="0"/>
                    <a:pt x="18" y="0"/>
                    <a:pt x="15" y="2"/>
                  </a:cubicBezTo>
                  <a:cubicBezTo>
                    <a:pt x="12" y="3"/>
                    <a:pt x="10" y="5"/>
                    <a:pt x="7" y="7"/>
                  </a:cubicBezTo>
                  <a:cubicBezTo>
                    <a:pt x="5" y="9"/>
                    <a:pt x="3" y="12"/>
                    <a:pt x="2" y="15"/>
                  </a:cubicBezTo>
                  <a:cubicBezTo>
                    <a:pt x="1" y="18"/>
                    <a:pt x="0" y="21"/>
                    <a:pt x="0" y="25"/>
                  </a:cubicBezTo>
                  <a:cubicBezTo>
                    <a:pt x="0" y="28"/>
                    <a:pt x="1" y="31"/>
                    <a:pt x="2" y="34"/>
                  </a:cubicBezTo>
                  <a:cubicBezTo>
                    <a:pt x="3" y="37"/>
                    <a:pt x="5" y="40"/>
                    <a:pt x="7" y="42"/>
                  </a:cubicBezTo>
                  <a:close/>
                </a:path>
              </a:pathLst>
            </a:custGeom>
            <a:solidFill>
              <a:schemeClr val="accent3"/>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45" name="Freeform 97">
              <a:extLst>
                <a:ext uri="{FF2B5EF4-FFF2-40B4-BE49-F238E27FC236}">
                  <a16:creationId xmlns:a16="http://schemas.microsoft.com/office/drawing/2014/main" id="{28250B85-40A3-478E-AD13-75B29F9BE00C}"/>
                </a:ext>
              </a:extLst>
            </p:cNvPr>
            <p:cNvSpPr>
              <a:spLocks/>
            </p:cNvSpPr>
            <p:nvPr/>
          </p:nvSpPr>
          <p:spPr bwMode="auto">
            <a:xfrm>
              <a:off x="3255" y="3097"/>
              <a:ext cx="267" cy="72"/>
            </a:xfrm>
            <a:custGeom>
              <a:avLst/>
              <a:gdLst>
                <a:gd name="T0" fmla="*/ 216 w 429"/>
                <a:gd name="T1" fmla="*/ 0 h 117"/>
                <a:gd name="T2" fmla="*/ 216 w 429"/>
                <a:gd name="T3" fmla="*/ 0 h 117"/>
                <a:gd name="T4" fmla="*/ 212 w 429"/>
                <a:gd name="T5" fmla="*/ 0 h 117"/>
                <a:gd name="T6" fmla="*/ 4 w 429"/>
                <a:gd name="T7" fmla="*/ 95 h 117"/>
                <a:gd name="T8" fmla="*/ 5 w 429"/>
                <a:gd name="T9" fmla="*/ 113 h 117"/>
                <a:gd name="T10" fmla="*/ 22 w 429"/>
                <a:gd name="T11" fmla="*/ 112 h 117"/>
                <a:gd name="T12" fmla="*/ 212 w 429"/>
                <a:gd name="T13" fmla="*/ 25 h 117"/>
                <a:gd name="T14" fmla="*/ 216 w 429"/>
                <a:gd name="T15" fmla="*/ 25 h 117"/>
                <a:gd name="T16" fmla="*/ 405 w 429"/>
                <a:gd name="T17" fmla="*/ 112 h 117"/>
                <a:gd name="T18" fmla="*/ 415 w 429"/>
                <a:gd name="T19" fmla="*/ 116 h 117"/>
                <a:gd name="T20" fmla="*/ 423 w 429"/>
                <a:gd name="T21" fmla="*/ 113 h 117"/>
                <a:gd name="T22" fmla="*/ 424 w 429"/>
                <a:gd name="T23" fmla="*/ 95 h 117"/>
                <a:gd name="T24" fmla="*/ 216 w 429"/>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 h="117">
                  <a:moveTo>
                    <a:pt x="216" y="0"/>
                  </a:moveTo>
                  <a:lnTo>
                    <a:pt x="216" y="0"/>
                  </a:lnTo>
                  <a:lnTo>
                    <a:pt x="212" y="0"/>
                  </a:lnTo>
                  <a:cubicBezTo>
                    <a:pt x="132" y="0"/>
                    <a:pt x="56" y="35"/>
                    <a:pt x="4" y="95"/>
                  </a:cubicBezTo>
                  <a:cubicBezTo>
                    <a:pt x="0" y="100"/>
                    <a:pt x="1" y="108"/>
                    <a:pt x="5" y="113"/>
                  </a:cubicBezTo>
                  <a:cubicBezTo>
                    <a:pt x="10" y="117"/>
                    <a:pt x="18" y="117"/>
                    <a:pt x="22" y="112"/>
                  </a:cubicBezTo>
                  <a:cubicBezTo>
                    <a:pt x="70" y="56"/>
                    <a:pt x="139" y="25"/>
                    <a:pt x="212" y="25"/>
                  </a:cubicBezTo>
                  <a:lnTo>
                    <a:pt x="216" y="25"/>
                  </a:lnTo>
                  <a:cubicBezTo>
                    <a:pt x="288" y="25"/>
                    <a:pt x="358" y="56"/>
                    <a:pt x="405" y="112"/>
                  </a:cubicBezTo>
                  <a:cubicBezTo>
                    <a:pt x="408" y="114"/>
                    <a:pt x="411" y="116"/>
                    <a:pt x="415" y="116"/>
                  </a:cubicBezTo>
                  <a:cubicBezTo>
                    <a:pt x="418" y="116"/>
                    <a:pt x="420" y="115"/>
                    <a:pt x="423" y="113"/>
                  </a:cubicBezTo>
                  <a:cubicBezTo>
                    <a:pt x="428" y="108"/>
                    <a:pt x="429" y="100"/>
                    <a:pt x="424" y="95"/>
                  </a:cubicBezTo>
                  <a:cubicBezTo>
                    <a:pt x="372" y="35"/>
                    <a:pt x="296" y="0"/>
                    <a:pt x="216" y="0"/>
                  </a:cubicBezTo>
                  <a:close/>
                </a:path>
              </a:pathLst>
            </a:custGeom>
            <a:solidFill>
              <a:schemeClr val="accent3"/>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grpSp>
      <p:sp>
        <p:nvSpPr>
          <p:cNvPr id="91" name="Oval 90">
            <a:extLst>
              <a:ext uri="{FF2B5EF4-FFF2-40B4-BE49-F238E27FC236}">
                <a16:creationId xmlns:a16="http://schemas.microsoft.com/office/drawing/2014/main" id="{12D34042-5C75-4F11-8C03-C959837944D3}"/>
              </a:ext>
            </a:extLst>
          </p:cNvPr>
          <p:cNvSpPr/>
          <p:nvPr/>
        </p:nvSpPr>
        <p:spPr bwMode="auto">
          <a:xfrm>
            <a:off x="8856776" y="4250405"/>
            <a:ext cx="1063785" cy="1063785"/>
          </a:xfrm>
          <a:prstGeom prst="ellipse">
            <a:avLst/>
          </a:prstGeom>
          <a:solidFill>
            <a:schemeClr val="bg1"/>
          </a:solidFill>
          <a:ln w="15875" cap="rnd">
            <a:solidFill>
              <a:schemeClr val="accent3"/>
            </a:solidFill>
            <a:prstDash val="sysDot"/>
            <a:headEnd type="none" w="med" len="med"/>
            <a:tailEnd type="none" w="sm" len="sm"/>
          </a:ln>
          <a:effectLst>
            <a:outerShdw blurRad="25400" dist="12700" dir="5400000" algn="t" rotWithShape="0">
              <a:schemeClr val="bg1">
                <a:lumMod val="8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cs typeface="Segoe UI" pitchFamily="34" charset="0"/>
            </a:endParaRPr>
          </a:p>
        </p:txBody>
      </p:sp>
      <p:grpSp>
        <p:nvGrpSpPr>
          <p:cNvPr id="48" name="Group 47">
            <a:extLst>
              <a:ext uri="{FF2B5EF4-FFF2-40B4-BE49-F238E27FC236}">
                <a16:creationId xmlns:a16="http://schemas.microsoft.com/office/drawing/2014/main" id="{37DCADA9-7DF8-46DF-94C5-75687F922443}"/>
              </a:ext>
            </a:extLst>
          </p:cNvPr>
          <p:cNvGrpSpPr/>
          <p:nvPr/>
        </p:nvGrpSpPr>
        <p:grpSpPr>
          <a:xfrm>
            <a:off x="9141138" y="4519201"/>
            <a:ext cx="526197" cy="526194"/>
            <a:chOff x="5456641" y="1108703"/>
            <a:chExt cx="536748" cy="536745"/>
          </a:xfrm>
        </p:grpSpPr>
        <p:sp>
          <p:nvSpPr>
            <p:cNvPr id="49" name="Freeform 999">
              <a:extLst>
                <a:ext uri="{FF2B5EF4-FFF2-40B4-BE49-F238E27FC236}">
                  <a16:creationId xmlns:a16="http://schemas.microsoft.com/office/drawing/2014/main" id="{CB1CBAA3-20C4-4F02-83A3-1F1442B3D6BA}"/>
                </a:ext>
              </a:extLst>
            </p:cNvPr>
            <p:cNvSpPr>
              <a:spLocks/>
            </p:cNvSpPr>
            <p:nvPr/>
          </p:nvSpPr>
          <p:spPr bwMode="auto">
            <a:xfrm>
              <a:off x="5456641" y="1108703"/>
              <a:ext cx="336781" cy="199964"/>
            </a:xfrm>
            <a:custGeom>
              <a:avLst/>
              <a:gdLst>
                <a:gd name="T0" fmla="*/ 80 w 80"/>
                <a:gd name="T1" fmla="*/ 48 h 48"/>
                <a:gd name="T2" fmla="*/ 8 w 80"/>
                <a:gd name="T3" fmla="*/ 48 h 48"/>
                <a:gd name="T4" fmla="*/ 0 w 80"/>
                <a:gd name="T5" fmla="*/ 40 h 48"/>
                <a:gd name="T6" fmla="*/ 0 w 80"/>
                <a:gd name="T7" fmla="*/ 8 h 48"/>
                <a:gd name="T8" fmla="*/ 8 w 80"/>
                <a:gd name="T9" fmla="*/ 0 h 48"/>
                <a:gd name="T10" fmla="*/ 60 w 80"/>
                <a:gd name="T11" fmla="*/ 0 h 48"/>
                <a:gd name="T12" fmla="*/ 68 w 80"/>
                <a:gd name="T13" fmla="*/ 8 h 48"/>
                <a:gd name="T14" fmla="*/ 68 w 80"/>
                <a:gd name="T15" fmla="*/ 36 h 48"/>
                <a:gd name="T16" fmla="*/ 80 w 80"/>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48">
                  <a:moveTo>
                    <a:pt x="80" y="48"/>
                  </a:moveTo>
                  <a:cubicBezTo>
                    <a:pt x="8" y="48"/>
                    <a:pt x="8" y="48"/>
                    <a:pt x="8" y="48"/>
                  </a:cubicBezTo>
                  <a:cubicBezTo>
                    <a:pt x="4" y="48"/>
                    <a:pt x="0" y="44"/>
                    <a:pt x="0" y="40"/>
                  </a:cubicBezTo>
                  <a:cubicBezTo>
                    <a:pt x="0" y="8"/>
                    <a:pt x="0" y="8"/>
                    <a:pt x="0" y="8"/>
                  </a:cubicBezTo>
                  <a:cubicBezTo>
                    <a:pt x="0" y="4"/>
                    <a:pt x="4" y="0"/>
                    <a:pt x="8" y="0"/>
                  </a:cubicBezTo>
                  <a:cubicBezTo>
                    <a:pt x="60" y="0"/>
                    <a:pt x="60" y="0"/>
                    <a:pt x="60" y="0"/>
                  </a:cubicBezTo>
                  <a:cubicBezTo>
                    <a:pt x="64" y="0"/>
                    <a:pt x="68" y="4"/>
                    <a:pt x="68" y="8"/>
                  </a:cubicBezTo>
                  <a:cubicBezTo>
                    <a:pt x="68" y="36"/>
                    <a:pt x="68" y="36"/>
                    <a:pt x="68" y="36"/>
                  </a:cubicBezTo>
                  <a:lnTo>
                    <a:pt x="80" y="48"/>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50" name="Freeform 1062">
              <a:extLst>
                <a:ext uri="{FF2B5EF4-FFF2-40B4-BE49-F238E27FC236}">
                  <a16:creationId xmlns:a16="http://schemas.microsoft.com/office/drawing/2014/main" id="{EDE1FF5C-A3D8-41E3-A452-3C8112ACFE68}"/>
                </a:ext>
              </a:extLst>
            </p:cNvPr>
            <p:cNvSpPr>
              <a:spLocks/>
            </p:cNvSpPr>
            <p:nvPr/>
          </p:nvSpPr>
          <p:spPr bwMode="auto">
            <a:xfrm>
              <a:off x="5456641" y="1508631"/>
              <a:ext cx="268374" cy="136817"/>
            </a:xfrm>
            <a:custGeom>
              <a:avLst/>
              <a:gdLst>
                <a:gd name="T0" fmla="*/ 32 w 64"/>
                <a:gd name="T1" fmla="*/ 0 h 32"/>
                <a:gd name="T2" fmla="*/ 0 w 64"/>
                <a:gd name="T3" fmla="*/ 32 h 32"/>
                <a:gd name="T4" fmla="*/ 64 w 64"/>
                <a:gd name="T5" fmla="*/ 32 h 32"/>
                <a:gd name="T6" fmla="*/ 32 w 64"/>
                <a:gd name="T7" fmla="*/ 0 h 32"/>
              </a:gdLst>
              <a:ahLst/>
              <a:cxnLst>
                <a:cxn ang="0">
                  <a:pos x="T0" y="T1"/>
                </a:cxn>
                <a:cxn ang="0">
                  <a:pos x="T2" y="T3"/>
                </a:cxn>
                <a:cxn ang="0">
                  <a:pos x="T4" y="T5"/>
                </a:cxn>
                <a:cxn ang="0">
                  <a:pos x="T6" y="T7"/>
                </a:cxn>
              </a:cxnLst>
              <a:rect l="0" t="0" r="r" b="b"/>
              <a:pathLst>
                <a:path w="64" h="32">
                  <a:moveTo>
                    <a:pt x="32" y="0"/>
                  </a:moveTo>
                  <a:cubicBezTo>
                    <a:pt x="14" y="0"/>
                    <a:pt x="0" y="14"/>
                    <a:pt x="0" y="32"/>
                  </a:cubicBezTo>
                  <a:cubicBezTo>
                    <a:pt x="64" y="32"/>
                    <a:pt x="64" y="32"/>
                    <a:pt x="64" y="32"/>
                  </a:cubicBezTo>
                  <a:cubicBezTo>
                    <a:pt x="64" y="14"/>
                    <a:pt x="50" y="0"/>
                    <a:pt x="32" y="0"/>
                  </a:cubicBez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51" name="Oval 1063">
              <a:extLst>
                <a:ext uri="{FF2B5EF4-FFF2-40B4-BE49-F238E27FC236}">
                  <a16:creationId xmlns:a16="http://schemas.microsoft.com/office/drawing/2014/main" id="{0658798B-E831-44BB-950A-634B072DABF7}"/>
                </a:ext>
              </a:extLst>
            </p:cNvPr>
            <p:cNvSpPr>
              <a:spLocks noChangeArrowheads="1"/>
            </p:cNvSpPr>
            <p:nvPr/>
          </p:nvSpPr>
          <p:spPr bwMode="auto">
            <a:xfrm>
              <a:off x="5525051" y="1340240"/>
              <a:ext cx="136817" cy="136817"/>
            </a:xfrm>
            <a:prstGeom prst="ellipse">
              <a:avLst/>
            </a:pr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52" name="Freeform 1064">
              <a:extLst>
                <a:ext uri="{FF2B5EF4-FFF2-40B4-BE49-F238E27FC236}">
                  <a16:creationId xmlns:a16="http://schemas.microsoft.com/office/drawing/2014/main" id="{2C455838-6AD1-4286-930E-F348C8C3CD64}"/>
                </a:ext>
              </a:extLst>
            </p:cNvPr>
            <p:cNvSpPr>
              <a:spLocks/>
            </p:cNvSpPr>
            <p:nvPr/>
          </p:nvSpPr>
          <p:spPr bwMode="auto">
            <a:xfrm>
              <a:off x="5725015" y="1340240"/>
              <a:ext cx="268374" cy="136817"/>
            </a:xfrm>
            <a:custGeom>
              <a:avLst/>
              <a:gdLst>
                <a:gd name="T0" fmla="*/ 32 w 64"/>
                <a:gd name="T1" fmla="*/ 0 h 32"/>
                <a:gd name="T2" fmla="*/ 0 w 64"/>
                <a:gd name="T3" fmla="*/ 32 h 32"/>
                <a:gd name="T4" fmla="*/ 64 w 64"/>
                <a:gd name="T5" fmla="*/ 32 h 32"/>
                <a:gd name="T6" fmla="*/ 32 w 64"/>
                <a:gd name="T7" fmla="*/ 0 h 32"/>
              </a:gdLst>
              <a:ahLst/>
              <a:cxnLst>
                <a:cxn ang="0">
                  <a:pos x="T0" y="T1"/>
                </a:cxn>
                <a:cxn ang="0">
                  <a:pos x="T2" y="T3"/>
                </a:cxn>
                <a:cxn ang="0">
                  <a:pos x="T4" y="T5"/>
                </a:cxn>
                <a:cxn ang="0">
                  <a:pos x="T6" y="T7"/>
                </a:cxn>
              </a:cxnLst>
              <a:rect l="0" t="0" r="r" b="b"/>
              <a:pathLst>
                <a:path w="64" h="32">
                  <a:moveTo>
                    <a:pt x="32" y="0"/>
                  </a:moveTo>
                  <a:cubicBezTo>
                    <a:pt x="14" y="0"/>
                    <a:pt x="0" y="14"/>
                    <a:pt x="0" y="32"/>
                  </a:cubicBezTo>
                  <a:cubicBezTo>
                    <a:pt x="64" y="32"/>
                    <a:pt x="64" y="32"/>
                    <a:pt x="64" y="32"/>
                  </a:cubicBezTo>
                  <a:cubicBezTo>
                    <a:pt x="64" y="14"/>
                    <a:pt x="50" y="0"/>
                    <a:pt x="32" y="0"/>
                  </a:cubicBez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53" name="Oval 1065">
              <a:extLst>
                <a:ext uri="{FF2B5EF4-FFF2-40B4-BE49-F238E27FC236}">
                  <a16:creationId xmlns:a16="http://schemas.microsoft.com/office/drawing/2014/main" id="{C2DA8233-DEF6-4E47-9AE1-76C48A7E63C7}"/>
                </a:ext>
              </a:extLst>
            </p:cNvPr>
            <p:cNvSpPr>
              <a:spLocks noChangeArrowheads="1"/>
            </p:cNvSpPr>
            <p:nvPr/>
          </p:nvSpPr>
          <p:spPr bwMode="auto">
            <a:xfrm>
              <a:off x="5793422" y="1177113"/>
              <a:ext cx="136817" cy="131557"/>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grpSp>
      <p:sp>
        <p:nvSpPr>
          <p:cNvPr id="77" name="Oval 76">
            <a:extLst>
              <a:ext uri="{FF2B5EF4-FFF2-40B4-BE49-F238E27FC236}">
                <a16:creationId xmlns:a16="http://schemas.microsoft.com/office/drawing/2014/main" id="{AD232E40-8860-4308-AFAA-6718B877DB52}"/>
              </a:ext>
            </a:extLst>
          </p:cNvPr>
          <p:cNvSpPr/>
          <p:nvPr/>
        </p:nvSpPr>
        <p:spPr bwMode="auto">
          <a:xfrm>
            <a:off x="5237943" y="4250405"/>
            <a:ext cx="1063785" cy="1063785"/>
          </a:xfrm>
          <a:prstGeom prst="ellipse">
            <a:avLst/>
          </a:prstGeom>
          <a:solidFill>
            <a:schemeClr val="bg1"/>
          </a:solidFill>
          <a:ln w="15875" cap="rnd">
            <a:solidFill>
              <a:schemeClr val="accent3"/>
            </a:solidFill>
            <a:prstDash val="sysDot"/>
            <a:headEnd type="none" w="med" len="med"/>
            <a:tailEnd type="none" w="sm" len="sm"/>
          </a:ln>
          <a:effectLst>
            <a:outerShdw blurRad="25400" dist="12700" dir="5400000" algn="t" rotWithShape="0">
              <a:schemeClr val="bg1">
                <a:lumMod val="8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cs typeface="Segoe UI" pitchFamily="34" charset="0"/>
            </a:endParaRPr>
          </a:p>
        </p:txBody>
      </p:sp>
      <p:grpSp>
        <p:nvGrpSpPr>
          <p:cNvPr id="54" name="Group 53">
            <a:extLst>
              <a:ext uri="{FF2B5EF4-FFF2-40B4-BE49-F238E27FC236}">
                <a16:creationId xmlns:a16="http://schemas.microsoft.com/office/drawing/2014/main" id="{7962731A-1E37-4D63-B609-F46AA4F48D7B}"/>
              </a:ext>
            </a:extLst>
          </p:cNvPr>
          <p:cNvGrpSpPr/>
          <p:nvPr/>
        </p:nvGrpSpPr>
        <p:grpSpPr>
          <a:xfrm>
            <a:off x="5533848" y="4534676"/>
            <a:ext cx="495241" cy="495244"/>
            <a:chOff x="852215" y="4202879"/>
            <a:chExt cx="505172" cy="505175"/>
          </a:xfrm>
        </p:grpSpPr>
        <p:sp>
          <p:nvSpPr>
            <p:cNvPr id="55" name="Freeform 1074">
              <a:extLst>
                <a:ext uri="{FF2B5EF4-FFF2-40B4-BE49-F238E27FC236}">
                  <a16:creationId xmlns:a16="http://schemas.microsoft.com/office/drawing/2014/main" id="{6DD96E4F-1F74-41D1-9074-A42C0A9FA09E}"/>
                </a:ext>
              </a:extLst>
            </p:cNvPr>
            <p:cNvSpPr>
              <a:spLocks/>
            </p:cNvSpPr>
            <p:nvPr/>
          </p:nvSpPr>
          <p:spPr bwMode="auto">
            <a:xfrm>
              <a:off x="989032" y="4444940"/>
              <a:ext cx="31573" cy="263110"/>
            </a:xfrm>
            <a:custGeom>
              <a:avLst/>
              <a:gdLst>
                <a:gd name="T0" fmla="*/ 0 w 6"/>
                <a:gd name="T1" fmla="*/ 7 h 50"/>
                <a:gd name="T2" fmla="*/ 0 w 6"/>
                <a:gd name="T3" fmla="*/ 50 h 50"/>
                <a:gd name="T4" fmla="*/ 6 w 6"/>
                <a:gd name="T5" fmla="*/ 50 h 50"/>
                <a:gd name="T6" fmla="*/ 6 w 6"/>
                <a:gd name="T7" fmla="*/ 0 h 50"/>
                <a:gd name="T8" fmla="*/ 0 w 6"/>
                <a:gd name="T9" fmla="*/ 7 h 50"/>
              </a:gdLst>
              <a:ahLst/>
              <a:cxnLst>
                <a:cxn ang="0">
                  <a:pos x="T0" y="T1"/>
                </a:cxn>
                <a:cxn ang="0">
                  <a:pos x="T2" y="T3"/>
                </a:cxn>
                <a:cxn ang="0">
                  <a:pos x="T4" y="T5"/>
                </a:cxn>
                <a:cxn ang="0">
                  <a:pos x="T6" y="T7"/>
                </a:cxn>
                <a:cxn ang="0">
                  <a:pos x="T8" y="T9"/>
                </a:cxn>
              </a:cxnLst>
              <a:rect l="0" t="0" r="r" b="b"/>
              <a:pathLst>
                <a:path w="6" h="50">
                  <a:moveTo>
                    <a:pt x="0" y="7"/>
                  </a:moveTo>
                  <a:lnTo>
                    <a:pt x="0" y="50"/>
                  </a:lnTo>
                  <a:lnTo>
                    <a:pt x="6" y="50"/>
                  </a:lnTo>
                  <a:lnTo>
                    <a:pt x="6" y="0"/>
                  </a:lnTo>
                  <a:lnTo>
                    <a:pt x="0" y="7"/>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56" name="Freeform 1075">
              <a:extLst>
                <a:ext uri="{FF2B5EF4-FFF2-40B4-BE49-F238E27FC236}">
                  <a16:creationId xmlns:a16="http://schemas.microsoft.com/office/drawing/2014/main" id="{0E6B2F60-296F-4999-A929-58B23B770277}"/>
                </a:ext>
              </a:extLst>
            </p:cNvPr>
            <p:cNvSpPr>
              <a:spLocks/>
            </p:cNvSpPr>
            <p:nvPr/>
          </p:nvSpPr>
          <p:spPr bwMode="auto">
            <a:xfrm>
              <a:off x="852215" y="4581758"/>
              <a:ext cx="36837" cy="126293"/>
            </a:xfrm>
            <a:custGeom>
              <a:avLst/>
              <a:gdLst>
                <a:gd name="T0" fmla="*/ 0 w 7"/>
                <a:gd name="T1" fmla="*/ 6 h 24"/>
                <a:gd name="T2" fmla="*/ 0 w 7"/>
                <a:gd name="T3" fmla="*/ 24 h 24"/>
                <a:gd name="T4" fmla="*/ 7 w 7"/>
                <a:gd name="T5" fmla="*/ 24 h 24"/>
                <a:gd name="T6" fmla="*/ 7 w 7"/>
                <a:gd name="T7" fmla="*/ 0 h 24"/>
                <a:gd name="T8" fmla="*/ 0 w 7"/>
                <a:gd name="T9" fmla="*/ 6 h 24"/>
              </a:gdLst>
              <a:ahLst/>
              <a:cxnLst>
                <a:cxn ang="0">
                  <a:pos x="T0" y="T1"/>
                </a:cxn>
                <a:cxn ang="0">
                  <a:pos x="T2" y="T3"/>
                </a:cxn>
                <a:cxn ang="0">
                  <a:pos x="T4" y="T5"/>
                </a:cxn>
                <a:cxn ang="0">
                  <a:pos x="T6" y="T7"/>
                </a:cxn>
                <a:cxn ang="0">
                  <a:pos x="T8" y="T9"/>
                </a:cxn>
              </a:cxnLst>
              <a:rect l="0" t="0" r="r" b="b"/>
              <a:pathLst>
                <a:path w="7" h="24">
                  <a:moveTo>
                    <a:pt x="0" y="6"/>
                  </a:moveTo>
                  <a:lnTo>
                    <a:pt x="0" y="24"/>
                  </a:lnTo>
                  <a:lnTo>
                    <a:pt x="7" y="24"/>
                  </a:lnTo>
                  <a:lnTo>
                    <a:pt x="7" y="0"/>
                  </a:lnTo>
                  <a:lnTo>
                    <a:pt x="0" y="6"/>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57" name="Freeform 1076">
              <a:extLst>
                <a:ext uri="{FF2B5EF4-FFF2-40B4-BE49-F238E27FC236}">
                  <a16:creationId xmlns:a16="http://schemas.microsoft.com/office/drawing/2014/main" id="{B7543A66-D36E-4B8D-A8C7-4EAC1D7AC12B}"/>
                </a:ext>
              </a:extLst>
            </p:cNvPr>
            <p:cNvSpPr>
              <a:spLocks/>
            </p:cNvSpPr>
            <p:nvPr/>
          </p:nvSpPr>
          <p:spPr bwMode="auto">
            <a:xfrm>
              <a:off x="1052179" y="4381794"/>
              <a:ext cx="36837" cy="326257"/>
            </a:xfrm>
            <a:custGeom>
              <a:avLst/>
              <a:gdLst>
                <a:gd name="T0" fmla="*/ 0 w 7"/>
                <a:gd name="T1" fmla="*/ 6 h 62"/>
                <a:gd name="T2" fmla="*/ 0 w 7"/>
                <a:gd name="T3" fmla="*/ 62 h 62"/>
                <a:gd name="T4" fmla="*/ 7 w 7"/>
                <a:gd name="T5" fmla="*/ 62 h 62"/>
                <a:gd name="T6" fmla="*/ 7 w 7"/>
                <a:gd name="T7" fmla="*/ 0 h 62"/>
                <a:gd name="T8" fmla="*/ 0 w 7"/>
                <a:gd name="T9" fmla="*/ 6 h 62"/>
              </a:gdLst>
              <a:ahLst/>
              <a:cxnLst>
                <a:cxn ang="0">
                  <a:pos x="T0" y="T1"/>
                </a:cxn>
                <a:cxn ang="0">
                  <a:pos x="T2" y="T3"/>
                </a:cxn>
                <a:cxn ang="0">
                  <a:pos x="T4" y="T5"/>
                </a:cxn>
                <a:cxn ang="0">
                  <a:pos x="T6" y="T7"/>
                </a:cxn>
                <a:cxn ang="0">
                  <a:pos x="T8" y="T9"/>
                </a:cxn>
              </a:cxnLst>
              <a:rect l="0" t="0" r="r" b="b"/>
              <a:pathLst>
                <a:path w="7" h="62">
                  <a:moveTo>
                    <a:pt x="0" y="6"/>
                  </a:moveTo>
                  <a:lnTo>
                    <a:pt x="0" y="62"/>
                  </a:lnTo>
                  <a:lnTo>
                    <a:pt x="7" y="62"/>
                  </a:lnTo>
                  <a:lnTo>
                    <a:pt x="7" y="0"/>
                  </a:lnTo>
                  <a:lnTo>
                    <a:pt x="0" y="6"/>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58" name="Freeform 1077">
              <a:extLst>
                <a:ext uri="{FF2B5EF4-FFF2-40B4-BE49-F238E27FC236}">
                  <a16:creationId xmlns:a16="http://schemas.microsoft.com/office/drawing/2014/main" id="{C78E89F6-FD48-493D-85BB-671265749F9B}"/>
                </a:ext>
              </a:extLst>
            </p:cNvPr>
            <p:cNvSpPr>
              <a:spLocks/>
            </p:cNvSpPr>
            <p:nvPr/>
          </p:nvSpPr>
          <p:spPr bwMode="auto">
            <a:xfrm>
              <a:off x="920622" y="4513351"/>
              <a:ext cx="31573" cy="194703"/>
            </a:xfrm>
            <a:custGeom>
              <a:avLst/>
              <a:gdLst>
                <a:gd name="T0" fmla="*/ 0 w 6"/>
                <a:gd name="T1" fmla="*/ 7 h 37"/>
                <a:gd name="T2" fmla="*/ 0 w 6"/>
                <a:gd name="T3" fmla="*/ 37 h 37"/>
                <a:gd name="T4" fmla="*/ 6 w 6"/>
                <a:gd name="T5" fmla="*/ 37 h 37"/>
                <a:gd name="T6" fmla="*/ 6 w 6"/>
                <a:gd name="T7" fmla="*/ 0 h 37"/>
                <a:gd name="T8" fmla="*/ 0 w 6"/>
                <a:gd name="T9" fmla="*/ 7 h 37"/>
              </a:gdLst>
              <a:ahLst/>
              <a:cxnLst>
                <a:cxn ang="0">
                  <a:pos x="T0" y="T1"/>
                </a:cxn>
                <a:cxn ang="0">
                  <a:pos x="T2" y="T3"/>
                </a:cxn>
                <a:cxn ang="0">
                  <a:pos x="T4" y="T5"/>
                </a:cxn>
                <a:cxn ang="0">
                  <a:pos x="T6" y="T7"/>
                </a:cxn>
                <a:cxn ang="0">
                  <a:pos x="T8" y="T9"/>
                </a:cxn>
              </a:cxnLst>
              <a:rect l="0" t="0" r="r" b="b"/>
              <a:pathLst>
                <a:path w="6" h="37">
                  <a:moveTo>
                    <a:pt x="0" y="7"/>
                  </a:moveTo>
                  <a:lnTo>
                    <a:pt x="0" y="37"/>
                  </a:lnTo>
                  <a:lnTo>
                    <a:pt x="6" y="37"/>
                  </a:lnTo>
                  <a:lnTo>
                    <a:pt x="6" y="0"/>
                  </a:lnTo>
                  <a:lnTo>
                    <a:pt x="0" y="7"/>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59" name="Freeform 1078">
              <a:extLst>
                <a:ext uri="{FF2B5EF4-FFF2-40B4-BE49-F238E27FC236}">
                  <a16:creationId xmlns:a16="http://schemas.microsoft.com/office/drawing/2014/main" id="{A346C90C-1C51-45A4-B68E-2C6B8A077DA6}"/>
                </a:ext>
              </a:extLst>
            </p:cNvPr>
            <p:cNvSpPr>
              <a:spLocks/>
            </p:cNvSpPr>
            <p:nvPr/>
          </p:nvSpPr>
          <p:spPr bwMode="auto">
            <a:xfrm>
              <a:off x="1257403" y="4344960"/>
              <a:ext cx="31573" cy="363094"/>
            </a:xfrm>
            <a:custGeom>
              <a:avLst/>
              <a:gdLst>
                <a:gd name="T0" fmla="*/ 0 w 6"/>
                <a:gd name="T1" fmla="*/ 7 h 69"/>
                <a:gd name="T2" fmla="*/ 0 w 6"/>
                <a:gd name="T3" fmla="*/ 69 h 69"/>
                <a:gd name="T4" fmla="*/ 6 w 6"/>
                <a:gd name="T5" fmla="*/ 69 h 69"/>
                <a:gd name="T6" fmla="*/ 6 w 6"/>
                <a:gd name="T7" fmla="*/ 0 h 69"/>
                <a:gd name="T8" fmla="*/ 0 w 6"/>
                <a:gd name="T9" fmla="*/ 7 h 69"/>
              </a:gdLst>
              <a:ahLst/>
              <a:cxnLst>
                <a:cxn ang="0">
                  <a:pos x="T0" y="T1"/>
                </a:cxn>
                <a:cxn ang="0">
                  <a:pos x="T2" y="T3"/>
                </a:cxn>
                <a:cxn ang="0">
                  <a:pos x="T4" y="T5"/>
                </a:cxn>
                <a:cxn ang="0">
                  <a:pos x="T6" y="T7"/>
                </a:cxn>
                <a:cxn ang="0">
                  <a:pos x="T8" y="T9"/>
                </a:cxn>
              </a:cxnLst>
              <a:rect l="0" t="0" r="r" b="b"/>
              <a:pathLst>
                <a:path w="6" h="69">
                  <a:moveTo>
                    <a:pt x="0" y="7"/>
                  </a:moveTo>
                  <a:lnTo>
                    <a:pt x="0" y="69"/>
                  </a:lnTo>
                  <a:lnTo>
                    <a:pt x="6" y="69"/>
                  </a:lnTo>
                  <a:lnTo>
                    <a:pt x="6" y="0"/>
                  </a:lnTo>
                  <a:lnTo>
                    <a:pt x="0" y="7"/>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63" name="Freeform 1079">
              <a:extLst>
                <a:ext uri="{FF2B5EF4-FFF2-40B4-BE49-F238E27FC236}">
                  <a16:creationId xmlns:a16="http://schemas.microsoft.com/office/drawing/2014/main" id="{906D7DA9-F02E-4E73-B770-8A5C740D4537}"/>
                </a:ext>
              </a:extLst>
            </p:cNvPr>
            <p:cNvSpPr>
              <a:spLocks/>
            </p:cNvSpPr>
            <p:nvPr/>
          </p:nvSpPr>
          <p:spPr bwMode="auto">
            <a:xfrm>
              <a:off x="1188996" y="4413367"/>
              <a:ext cx="31573" cy="294684"/>
            </a:xfrm>
            <a:custGeom>
              <a:avLst/>
              <a:gdLst>
                <a:gd name="T0" fmla="*/ 0 w 6"/>
                <a:gd name="T1" fmla="*/ 6 h 56"/>
                <a:gd name="T2" fmla="*/ 0 w 6"/>
                <a:gd name="T3" fmla="*/ 56 h 56"/>
                <a:gd name="T4" fmla="*/ 6 w 6"/>
                <a:gd name="T5" fmla="*/ 56 h 56"/>
                <a:gd name="T6" fmla="*/ 6 w 6"/>
                <a:gd name="T7" fmla="*/ 0 h 56"/>
                <a:gd name="T8" fmla="*/ 0 w 6"/>
                <a:gd name="T9" fmla="*/ 6 h 56"/>
              </a:gdLst>
              <a:ahLst/>
              <a:cxnLst>
                <a:cxn ang="0">
                  <a:pos x="T0" y="T1"/>
                </a:cxn>
                <a:cxn ang="0">
                  <a:pos x="T2" y="T3"/>
                </a:cxn>
                <a:cxn ang="0">
                  <a:pos x="T4" y="T5"/>
                </a:cxn>
                <a:cxn ang="0">
                  <a:pos x="T6" y="T7"/>
                </a:cxn>
                <a:cxn ang="0">
                  <a:pos x="T8" y="T9"/>
                </a:cxn>
              </a:cxnLst>
              <a:rect l="0" t="0" r="r" b="b"/>
              <a:pathLst>
                <a:path w="6" h="56">
                  <a:moveTo>
                    <a:pt x="0" y="6"/>
                  </a:moveTo>
                  <a:lnTo>
                    <a:pt x="0" y="56"/>
                  </a:lnTo>
                  <a:lnTo>
                    <a:pt x="6" y="56"/>
                  </a:lnTo>
                  <a:lnTo>
                    <a:pt x="6" y="0"/>
                  </a:lnTo>
                  <a:lnTo>
                    <a:pt x="0" y="6"/>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64" name="Freeform 1080">
              <a:extLst>
                <a:ext uri="{FF2B5EF4-FFF2-40B4-BE49-F238E27FC236}">
                  <a16:creationId xmlns:a16="http://schemas.microsoft.com/office/drawing/2014/main" id="{5C6228A5-BD8C-4F9F-BD15-E8DB38E747C0}"/>
                </a:ext>
              </a:extLst>
            </p:cNvPr>
            <p:cNvSpPr>
              <a:spLocks/>
            </p:cNvSpPr>
            <p:nvPr/>
          </p:nvSpPr>
          <p:spPr bwMode="auto">
            <a:xfrm>
              <a:off x="1120586" y="4381794"/>
              <a:ext cx="31573" cy="326257"/>
            </a:xfrm>
            <a:custGeom>
              <a:avLst/>
              <a:gdLst>
                <a:gd name="T0" fmla="*/ 0 w 6"/>
                <a:gd name="T1" fmla="*/ 0 h 62"/>
                <a:gd name="T2" fmla="*/ 0 w 6"/>
                <a:gd name="T3" fmla="*/ 62 h 62"/>
                <a:gd name="T4" fmla="*/ 6 w 6"/>
                <a:gd name="T5" fmla="*/ 62 h 62"/>
                <a:gd name="T6" fmla="*/ 6 w 6"/>
                <a:gd name="T7" fmla="*/ 6 h 62"/>
                <a:gd name="T8" fmla="*/ 0 w 6"/>
                <a:gd name="T9" fmla="*/ 0 h 62"/>
              </a:gdLst>
              <a:ahLst/>
              <a:cxnLst>
                <a:cxn ang="0">
                  <a:pos x="T0" y="T1"/>
                </a:cxn>
                <a:cxn ang="0">
                  <a:pos x="T2" y="T3"/>
                </a:cxn>
                <a:cxn ang="0">
                  <a:pos x="T4" y="T5"/>
                </a:cxn>
                <a:cxn ang="0">
                  <a:pos x="T6" y="T7"/>
                </a:cxn>
                <a:cxn ang="0">
                  <a:pos x="T8" y="T9"/>
                </a:cxn>
              </a:cxnLst>
              <a:rect l="0" t="0" r="r" b="b"/>
              <a:pathLst>
                <a:path w="6" h="62">
                  <a:moveTo>
                    <a:pt x="0" y="0"/>
                  </a:moveTo>
                  <a:lnTo>
                    <a:pt x="0" y="62"/>
                  </a:lnTo>
                  <a:lnTo>
                    <a:pt x="6" y="62"/>
                  </a:lnTo>
                  <a:lnTo>
                    <a:pt x="6" y="6"/>
                  </a:lnTo>
                  <a:lnTo>
                    <a:pt x="0" y="0"/>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65" name="Freeform 1081">
              <a:extLst>
                <a:ext uri="{FF2B5EF4-FFF2-40B4-BE49-F238E27FC236}">
                  <a16:creationId xmlns:a16="http://schemas.microsoft.com/office/drawing/2014/main" id="{691BA6A2-493B-4926-9BB7-7CCFF1B57BBC}"/>
                </a:ext>
              </a:extLst>
            </p:cNvPr>
            <p:cNvSpPr>
              <a:spLocks/>
            </p:cNvSpPr>
            <p:nvPr/>
          </p:nvSpPr>
          <p:spPr bwMode="auto">
            <a:xfrm>
              <a:off x="1320549" y="4339696"/>
              <a:ext cx="36837" cy="368354"/>
            </a:xfrm>
            <a:custGeom>
              <a:avLst/>
              <a:gdLst>
                <a:gd name="T0" fmla="*/ 0 w 7"/>
                <a:gd name="T1" fmla="*/ 0 h 70"/>
                <a:gd name="T2" fmla="*/ 0 w 7"/>
                <a:gd name="T3" fmla="*/ 70 h 70"/>
                <a:gd name="T4" fmla="*/ 7 w 7"/>
                <a:gd name="T5" fmla="*/ 70 h 70"/>
                <a:gd name="T6" fmla="*/ 7 w 7"/>
                <a:gd name="T7" fmla="*/ 6 h 70"/>
                <a:gd name="T8" fmla="*/ 0 w 7"/>
                <a:gd name="T9" fmla="*/ 0 h 70"/>
              </a:gdLst>
              <a:ahLst/>
              <a:cxnLst>
                <a:cxn ang="0">
                  <a:pos x="T0" y="T1"/>
                </a:cxn>
                <a:cxn ang="0">
                  <a:pos x="T2" y="T3"/>
                </a:cxn>
                <a:cxn ang="0">
                  <a:pos x="T4" y="T5"/>
                </a:cxn>
                <a:cxn ang="0">
                  <a:pos x="T6" y="T7"/>
                </a:cxn>
                <a:cxn ang="0">
                  <a:pos x="T8" y="T9"/>
                </a:cxn>
              </a:cxnLst>
              <a:rect l="0" t="0" r="r" b="b"/>
              <a:pathLst>
                <a:path w="7" h="70">
                  <a:moveTo>
                    <a:pt x="0" y="0"/>
                  </a:moveTo>
                  <a:lnTo>
                    <a:pt x="0" y="70"/>
                  </a:lnTo>
                  <a:lnTo>
                    <a:pt x="7" y="70"/>
                  </a:lnTo>
                  <a:lnTo>
                    <a:pt x="7" y="6"/>
                  </a:lnTo>
                  <a:lnTo>
                    <a:pt x="0" y="0"/>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66" name="Freeform 1082">
              <a:extLst>
                <a:ext uri="{FF2B5EF4-FFF2-40B4-BE49-F238E27FC236}">
                  <a16:creationId xmlns:a16="http://schemas.microsoft.com/office/drawing/2014/main" id="{1686776B-236C-4A25-96E8-BFCC980050C9}"/>
                </a:ext>
              </a:extLst>
            </p:cNvPr>
            <p:cNvSpPr>
              <a:spLocks/>
            </p:cNvSpPr>
            <p:nvPr/>
          </p:nvSpPr>
          <p:spPr bwMode="auto">
            <a:xfrm>
              <a:off x="852215" y="4202879"/>
              <a:ext cx="505172" cy="357830"/>
            </a:xfrm>
            <a:custGeom>
              <a:avLst/>
              <a:gdLst>
                <a:gd name="T0" fmla="*/ 96 w 96"/>
                <a:gd name="T1" fmla="*/ 0 h 68"/>
                <a:gd name="T2" fmla="*/ 73 w 96"/>
                <a:gd name="T3" fmla="*/ 0 h 68"/>
                <a:gd name="T4" fmla="*/ 82 w 96"/>
                <a:gd name="T5" fmla="*/ 9 h 68"/>
                <a:gd name="T6" fmla="*/ 64 w 96"/>
                <a:gd name="T7" fmla="*/ 27 h 68"/>
                <a:gd name="T8" fmla="*/ 48 w 96"/>
                <a:gd name="T9" fmla="*/ 11 h 68"/>
                <a:gd name="T10" fmla="*/ 0 w 96"/>
                <a:gd name="T11" fmla="*/ 59 h 68"/>
                <a:gd name="T12" fmla="*/ 0 w 96"/>
                <a:gd name="T13" fmla="*/ 68 h 68"/>
                <a:gd name="T14" fmla="*/ 48 w 96"/>
                <a:gd name="T15" fmla="*/ 20 h 68"/>
                <a:gd name="T16" fmla="*/ 64 w 96"/>
                <a:gd name="T17" fmla="*/ 37 h 68"/>
                <a:gd name="T18" fmla="*/ 87 w 96"/>
                <a:gd name="T19" fmla="*/ 14 h 68"/>
                <a:gd name="T20" fmla="*/ 96 w 96"/>
                <a:gd name="T21" fmla="*/ 23 h 68"/>
                <a:gd name="T22" fmla="*/ 96 w 96"/>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68">
                  <a:moveTo>
                    <a:pt x="96" y="0"/>
                  </a:moveTo>
                  <a:lnTo>
                    <a:pt x="73" y="0"/>
                  </a:lnTo>
                  <a:lnTo>
                    <a:pt x="82" y="9"/>
                  </a:lnTo>
                  <a:lnTo>
                    <a:pt x="64" y="27"/>
                  </a:lnTo>
                  <a:lnTo>
                    <a:pt x="48" y="11"/>
                  </a:lnTo>
                  <a:lnTo>
                    <a:pt x="0" y="59"/>
                  </a:lnTo>
                  <a:lnTo>
                    <a:pt x="0" y="68"/>
                  </a:lnTo>
                  <a:lnTo>
                    <a:pt x="48" y="20"/>
                  </a:lnTo>
                  <a:lnTo>
                    <a:pt x="64" y="37"/>
                  </a:lnTo>
                  <a:lnTo>
                    <a:pt x="87" y="14"/>
                  </a:lnTo>
                  <a:lnTo>
                    <a:pt x="96" y="23"/>
                  </a:lnTo>
                  <a:lnTo>
                    <a:pt x="96" y="0"/>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grpSp>
      <p:cxnSp>
        <p:nvCxnSpPr>
          <p:cNvPr id="131" name="Straight Connector 130">
            <a:extLst>
              <a:ext uri="{FF2B5EF4-FFF2-40B4-BE49-F238E27FC236}">
                <a16:creationId xmlns:a16="http://schemas.microsoft.com/office/drawing/2014/main" id="{8FE93970-986F-4740-9A91-91DF170103BD}"/>
              </a:ext>
            </a:extLst>
          </p:cNvPr>
          <p:cNvCxnSpPr/>
          <p:nvPr/>
        </p:nvCxnSpPr>
        <p:spPr>
          <a:xfrm>
            <a:off x="3960420" y="5340763"/>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D75D225-FD2F-4899-8220-162B0D94F8B2}"/>
              </a:ext>
            </a:extLst>
          </p:cNvPr>
          <p:cNvCxnSpPr/>
          <p:nvPr/>
        </p:nvCxnSpPr>
        <p:spPr>
          <a:xfrm>
            <a:off x="7579251" y="5340763"/>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32324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A close up of a computer screen&#10;&#10;Description generated with high confidence">
            <a:extLst>
              <a:ext uri="{FF2B5EF4-FFF2-40B4-BE49-F238E27FC236}">
                <a16:creationId xmlns:a16="http://schemas.microsoft.com/office/drawing/2014/main" id="{3F9B7AA3-6479-4F22-BB30-D7F12B2932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6857"/>
          <a:stretch/>
        </p:blipFill>
        <p:spPr>
          <a:xfrm>
            <a:off x="457733" y="1637696"/>
            <a:ext cx="3540878" cy="1961201"/>
          </a:xfrm>
          <a:prstGeom prst="rect">
            <a:avLst/>
          </a:prstGeom>
          <a:effectLst>
            <a:outerShdw blurRad="292100" dist="38100" dir="3600000" sx="102000" sy="102000" algn="ctr" rotWithShape="0">
              <a:prstClr val="black">
                <a:alpha val="30000"/>
              </a:prstClr>
            </a:outerShdw>
          </a:effectLst>
        </p:spPr>
      </p:pic>
      <p:sp>
        <p:nvSpPr>
          <p:cNvPr id="49" name="Freeform: Shape 48">
            <a:extLst>
              <a:ext uri="{FF2B5EF4-FFF2-40B4-BE49-F238E27FC236}">
                <a16:creationId xmlns:a16="http://schemas.microsoft.com/office/drawing/2014/main" id="{B6409CA8-B2A3-4346-A3E7-AFB00F9878A8}"/>
              </a:ext>
            </a:extLst>
          </p:cNvPr>
          <p:cNvSpPr/>
          <p:nvPr/>
        </p:nvSpPr>
        <p:spPr bwMode="auto">
          <a:xfrm>
            <a:off x="9961" y="1359834"/>
            <a:ext cx="11203353" cy="3455133"/>
          </a:xfrm>
          <a:custGeom>
            <a:avLst/>
            <a:gdLst>
              <a:gd name="connsiteX0" fmla="*/ 11369040 w 11369040"/>
              <a:gd name="connsiteY0" fmla="*/ 0 h 3749040"/>
              <a:gd name="connsiteX1" fmla="*/ 11369040 w 11369040"/>
              <a:gd name="connsiteY1" fmla="*/ 3749040 h 3749040"/>
              <a:gd name="connsiteX2" fmla="*/ 0 w 11369040"/>
              <a:gd name="connsiteY2" fmla="*/ 3749040 h 3749040"/>
            </a:gdLst>
            <a:ahLst/>
            <a:cxnLst>
              <a:cxn ang="0">
                <a:pos x="connsiteX0" y="connsiteY0"/>
              </a:cxn>
              <a:cxn ang="0">
                <a:pos x="connsiteX1" y="connsiteY1"/>
              </a:cxn>
              <a:cxn ang="0">
                <a:pos x="connsiteX2" y="connsiteY2"/>
              </a:cxn>
            </a:cxnLst>
            <a:rect l="l" t="t" r="r" b="b"/>
            <a:pathLst>
              <a:path w="11369040" h="3749040">
                <a:moveTo>
                  <a:pt x="11369040" y="0"/>
                </a:moveTo>
                <a:lnTo>
                  <a:pt x="11369040" y="3749040"/>
                </a:lnTo>
                <a:lnTo>
                  <a:pt x="0" y="3749040"/>
                </a:lnTo>
              </a:path>
            </a:pathLst>
          </a:custGeom>
          <a:noFill/>
          <a:ln w="15875" cap="rnd">
            <a:solidFill>
              <a:schemeClr val="tx1"/>
            </a:solidFill>
            <a:prstDash val="sysDot"/>
            <a:headEnd type="none" w="med" len="med"/>
            <a:tailEnd type="none" w="sm" len="sm"/>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cs typeface="Segoe UI" pitchFamily="34" charset="0"/>
            </a:endParaRPr>
          </a:p>
        </p:txBody>
      </p:sp>
      <p:cxnSp>
        <p:nvCxnSpPr>
          <p:cNvPr id="81" name="Straight Connector 80">
            <a:extLst>
              <a:ext uri="{FF2B5EF4-FFF2-40B4-BE49-F238E27FC236}">
                <a16:creationId xmlns:a16="http://schemas.microsoft.com/office/drawing/2014/main" id="{7CAEA47B-8DAF-43DD-8DA8-C8845AFB0D73}"/>
              </a:ext>
            </a:extLst>
          </p:cNvPr>
          <p:cNvCxnSpPr/>
          <p:nvPr/>
        </p:nvCxnSpPr>
        <p:spPr>
          <a:xfrm>
            <a:off x="3960420" y="5023569"/>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B1C9008-DD2A-4333-AB8D-633B6598B8CF}"/>
              </a:ext>
            </a:extLst>
          </p:cNvPr>
          <p:cNvCxnSpPr/>
          <p:nvPr/>
        </p:nvCxnSpPr>
        <p:spPr>
          <a:xfrm>
            <a:off x="7579251" y="5023569"/>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72AB9958-F448-441C-BA09-7C0A9C054B31}"/>
              </a:ext>
            </a:extLst>
          </p:cNvPr>
          <p:cNvSpPr/>
          <p:nvPr/>
        </p:nvSpPr>
        <p:spPr>
          <a:xfrm>
            <a:off x="885286" y="5373387"/>
            <a:ext cx="2683480" cy="573280"/>
          </a:xfrm>
          <a:prstGeom prst="rect">
            <a:avLst/>
          </a:prstGeom>
        </p:spPr>
        <p:txBody>
          <a:bodyPr wrap="none" lIns="0">
            <a:spAutoFit/>
          </a:bodyPr>
          <a:lstStyle/>
          <a:p>
            <a:pPr algn="ctr" defTabSz="914367">
              <a:defRPr/>
            </a:pPr>
            <a:r>
              <a:rPr lang="en-US" sz="1568" dirty="0">
                <a:solidFill>
                  <a:srgbClr val="3C3C41"/>
                </a:solidFill>
                <a:latin typeface="Segoe UI" panose="020B0502040204020203" pitchFamily="34" charset="0"/>
                <a:ea typeface="Calibri" panose="020F0502020204030204" pitchFamily="34" charset="0"/>
                <a:cs typeface="Segoe UI" panose="020B0502040204020203" pitchFamily="34" charset="0"/>
              </a:rPr>
              <a:t>Conduct sales activities in </a:t>
            </a:r>
            <a:br>
              <a:rPr lang="en-US" sz="1568" dirty="0">
                <a:solidFill>
                  <a:srgbClr val="3C3C41"/>
                </a:solidFill>
                <a:latin typeface="Segoe UI" panose="020B0502040204020203" pitchFamily="34" charset="0"/>
                <a:ea typeface="Calibri" panose="020F0502020204030204" pitchFamily="34" charset="0"/>
                <a:cs typeface="Segoe UI" panose="020B0502040204020203" pitchFamily="34" charset="0"/>
              </a:rPr>
            </a:br>
            <a:r>
              <a:rPr lang="en-US" sz="1568" dirty="0">
                <a:solidFill>
                  <a:srgbClr val="3C3C41"/>
                </a:solidFill>
                <a:latin typeface="Segoe UI" panose="020B0502040204020203" pitchFamily="34" charset="0"/>
                <a:ea typeface="Calibri" panose="020F0502020204030204" pitchFamily="34" charset="0"/>
                <a:cs typeface="Segoe UI" panose="020B0502040204020203" pitchFamily="34" charset="0"/>
              </a:rPr>
              <a:t>familiar tools with Office 365 </a:t>
            </a:r>
          </a:p>
        </p:txBody>
      </p:sp>
      <p:sp>
        <p:nvSpPr>
          <p:cNvPr id="84" name="Rectangle 83">
            <a:extLst>
              <a:ext uri="{FF2B5EF4-FFF2-40B4-BE49-F238E27FC236}">
                <a16:creationId xmlns:a16="http://schemas.microsoft.com/office/drawing/2014/main" id="{2719A470-3E5E-4812-866A-9FE37DA92C5E}"/>
              </a:ext>
            </a:extLst>
          </p:cNvPr>
          <p:cNvSpPr/>
          <p:nvPr/>
        </p:nvSpPr>
        <p:spPr>
          <a:xfrm>
            <a:off x="4853268" y="5373387"/>
            <a:ext cx="1911751" cy="573280"/>
          </a:xfrm>
          <a:prstGeom prst="rect">
            <a:avLst/>
          </a:prstGeom>
        </p:spPr>
        <p:txBody>
          <a:bodyPr wrap="none" lIns="0">
            <a:spAutoFit/>
          </a:bodyPr>
          <a:lstStyle/>
          <a:p>
            <a:pPr algn="ctr" defTabSz="914367">
              <a:defRPr/>
            </a:pPr>
            <a:r>
              <a:rPr lang="en-US" sz="1568" dirty="0">
                <a:solidFill>
                  <a:srgbClr val="3C3C41"/>
                </a:solidFill>
                <a:latin typeface="Segoe UI" panose="020B0502040204020203" pitchFamily="34" charset="0"/>
                <a:ea typeface="Calibri" panose="020F0502020204030204" pitchFamily="34" charset="0"/>
                <a:cs typeface="Segoe UI" panose="020B0502040204020203" pitchFamily="34" charset="0"/>
              </a:rPr>
              <a:t>Work on the go with</a:t>
            </a:r>
            <a:br>
              <a:rPr lang="en-US" sz="1568" dirty="0">
                <a:solidFill>
                  <a:srgbClr val="3C3C41"/>
                </a:solidFill>
                <a:latin typeface="Segoe UI" panose="020B0502040204020203" pitchFamily="34" charset="0"/>
                <a:ea typeface="Calibri" panose="020F0502020204030204" pitchFamily="34" charset="0"/>
                <a:cs typeface="Segoe UI" panose="020B0502040204020203" pitchFamily="34" charset="0"/>
              </a:rPr>
            </a:br>
            <a:r>
              <a:rPr lang="en-US" sz="1568" dirty="0">
                <a:solidFill>
                  <a:srgbClr val="3C3C41"/>
                </a:solidFill>
                <a:latin typeface="Segoe UI" panose="020B0502040204020203" pitchFamily="34" charset="0"/>
                <a:ea typeface="Calibri" panose="020F0502020204030204" pitchFamily="34" charset="0"/>
                <a:cs typeface="Segoe UI" panose="020B0502040204020203" pitchFamily="34" charset="0"/>
              </a:rPr>
              <a:t>mobile application</a:t>
            </a:r>
          </a:p>
        </p:txBody>
      </p:sp>
      <p:sp>
        <p:nvSpPr>
          <p:cNvPr id="85" name="Rectangle 84">
            <a:extLst>
              <a:ext uri="{FF2B5EF4-FFF2-40B4-BE49-F238E27FC236}">
                <a16:creationId xmlns:a16="http://schemas.microsoft.com/office/drawing/2014/main" id="{5F00D4DF-B11A-4D02-B02B-EFEE33C9229E}"/>
              </a:ext>
            </a:extLst>
          </p:cNvPr>
          <p:cNvSpPr/>
          <p:nvPr/>
        </p:nvSpPr>
        <p:spPr>
          <a:xfrm>
            <a:off x="8308056" y="5373387"/>
            <a:ext cx="2128742" cy="573280"/>
          </a:xfrm>
          <a:prstGeom prst="rect">
            <a:avLst/>
          </a:prstGeom>
        </p:spPr>
        <p:txBody>
          <a:bodyPr wrap="none" lIns="0">
            <a:spAutoFit/>
          </a:bodyPr>
          <a:lstStyle/>
          <a:p>
            <a:pPr algn="ctr" defTabSz="914367">
              <a:defRPr/>
            </a:pPr>
            <a:r>
              <a:rPr lang="en-US" sz="1568" dirty="0">
                <a:solidFill>
                  <a:srgbClr val="3C3C41"/>
                </a:solidFill>
                <a:latin typeface="Segoe UI" panose="020B0502040204020203" pitchFamily="34" charset="0"/>
                <a:ea typeface="Times New Roman" panose="02020603050405020304" pitchFamily="18" charset="0"/>
                <a:cs typeface="Segoe UI" panose="020B0502040204020203" pitchFamily="34" charset="0"/>
              </a:rPr>
              <a:t>Collaborate on deals in</a:t>
            </a:r>
          </a:p>
          <a:p>
            <a:pPr algn="ctr" defTabSz="914367">
              <a:defRPr/>
            </a:pPr>
            <a:r>
              <a:rPr lang="en-US" sz="1568" dirty="0">
                <a:solidFill>
                  <a:srgbClr val="3C3C41"/>
                </a:solidFill>
                <a:latin typeface="Segoe UI" panose="020B0502040204020203" pitchFamily="34" charset="0"/>
                <a:ea typeface="Times New Roman" panose="02020603050405020304" pitchFamily="18" charset="0"/>
                <a:cs typeface="Segoe UI" panose="020B0502040204020203" pitchFamily="34" charset="0"/>
              </a:rPr>
              <a:t>a modern workspace</a:t>
            </a:r>
          </a:p>
        </p:txBody>
      </p:sp>
      <p:sp>
        <p:nvSpPr>
          <p:cNvPr id="86" name="Oval 85">
            <a:extLst>
              <a:ext uri="{FF2B5EF4-FFF2-40B4-BE49-F238E27FC236}">
                <a16:creationId xmlns:a16="http://schemas.microsoft.com/office/drawing/2014/main" id="{21BBE330-70B4-4827-88F4-B372846D87A3}"/>
              </a:ext>
            </a:extLst>
          </p:cNvPr>
          <p:cNvSpPr/>
          <p:nvPr/>
        </p:nvSpPr>
        <p:spPr bwMode="auto">
          <a:xfrm>
            <a:off x="1619112" y="4250405"/>
            <a:ext cx="1063785" cy="1063785"/>
          </a:xfrm>
          <a:prstGeom prst="ellipse">
            <a:avLst/>
          </a:prstGeom>
          <a:solidFill>
            <a:schemeClr val="bg1"/>
          </a:solidFill>
          <a:ln w="15875" cap="rnd">
            <a:solidFill>
              <a:schemeClr val="accent3"/>
            </a:solidFill>
            <a:prstDash val="sysDot"/>
            <a:headEnd type="none" w="med" len="med"/>
            <a:tailEnd type="none" w="sm" len="sm"/>
          </a:ln>
          <a:effectLst>
            <a:outerShdw blurRad="25400" dist="12700" dir="5400000" algn="t" rotWithShape="0">
              <a:schemeClr val="bg1">
                <a:lumMod val="8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cs typeface="Segoe UI" pitchFamily="34" charset="0"/>
            </a:endParaRPr>
          </a:p>
        </p:txBody>
      </p:sp>
      <p:sp>
        <p:nvSpPr>
          <p:cNvPr id="93" name="Oval 92">
            <a:extLst>
              <a:ext uri="{FF2B5EF4-FFF2-40B4-BE49-F238E27FC236}">
                <a16:creationId xmlns:a16="http://schemas.microsoft.com/office/drawing/2014/main" id="{A4E8B038-7E6F-4033-A2AD-C13F5572FA36}"/>
              </a:ext>
            </a:extLst>
          </p:cNvPr>
          <p:cNvSpPr/>
          <p:nvPr/>
        </p:nvSpPr>
        <p:spPr bwMode="auto">
          <a:xfrm>
            <a:off x="8856776" y="4250405"/>
            <a:ext cx="1063785" cy="1063785"/>
          </a:xfrm>
          <a:prstGeom prst="ellipse">
            <a:avLst/>
          </a:prstGeom>
          <a:solidFill>
            <a:schemeClr val="bg1"/>
          </a:solidFill>
          <a:ln w="15875" cap="rnd">
            <a:solidFill>
              <a:schemeClr val="accent3"/>
            </a:solidFill>
            <a:prstDash val="sysDot"/>
            <a:headEnd type="none" w="med" len="med"/>
            <a:tailEnd type="none" w="sm" len="sm"/>
          </a:ln>
          <a:effectLst>
            <a:outerShdw blurRad="25400" dist="12700" dir="5400000" algn="t" rotWithShape="0">
              <a:schemeClr val="bg1">
                <a:lumMod val="8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cs typeface="Segoe UI" pitchFamily="34" charset="0"/>
            </a:endParaRPr>
          </a:p>
        </p:txBody>
      </p:sp>
      <p:sp>
        <p:nvSpPr>
          <p:cNvPr id="100" name="Oval 99">
            <a:extLst>
              <a:ext uri="{FF2B5EF4-FFF2-40B4-BE49-F238E27FC236}">
                <a16:creationId xmlns:a16="http://schemas.microsoft.com/office/drawing/2014/main" id="{94CB2EF4-B0C4-4C1E-93AD-B555564894E2}"/>
              </a:ext>
            </a:extLst>
          </p:cNvPr>
          <p:cNvSpPr/>
          <p:nvPr/>
        </p:nvSpPr>
        <p:spPr bwMode="auto">
          <a:xfrm>
            <a:off x="5237943" y="4250405"/>
            <a:ext cx="1063785" cy="1063785"/>
          </a:xfrm>
          <a:prstGeom prst="ellipse">
            <a:avLst/>
          </a:prstGeom>
          <a:solidFill>
            <a:schemeClr val="bg1"/>
          </a:solidFill>
          <a:ln w="15875" cap="rnd">
            <a:solidFill>
              <a:schemeClr val="accent3"/>
            </a:solidFill>
            <a:prstDash val="sysDot"/>
            <a:headEnd type="none" w="med" len="med"/>
            <a:tailEnd type="none" w="sm" len="sm"/>
          </a:ln>
          <a:effectLst>
            <a:outerShdw blurRad="25400" dist="12700" dir="5400000" algn="t" rotWithShape="0">
              <a:schemeClr val="bg1">
                <a:lumMod val="8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cs typeface="Segoe UI" pitchFamily="34" charset="0"/>
            </a:endParaRPr>
          </a:p>
        </p:txBody>
      </p:sp>
      <p:cxnSp>
        <p:nvCxnSpPr>
          <p:cNvPr id="111" name="Straight Connector 110">
            <a:extLst>
              <a:ext uri="{FF2B5EF4-FFF2-40B4-BE49-F238E27FC236}">
                <a16:creationId xmlns:a16="http://schemas.microsoft.com/office/drawing/2014/main" id="{62EBD642-EB85-4201-8D72-8EA374A21030}"/>
              </a:ext>
            </a:extLst>
          </p:cNvPr>
          <p:cNvCxnSpPr/>
          <p:nvPr/>
        </p:nvCxnSpPr>
        <p:spPr>
          <a:xfrm>
            <a:off x="3960420" y="5340763"/>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0D2867F-5642-48A8-933C-914A32CFEC31}"/>
              </a:ext>
            </a:extLst>
          </p:cNvPr>
          <p:cNvCxnSpPr/>
          <p:nvPr/>
        </p:nvCxnSpPr>
        <p:spPr>
          <a:xfrm>
            <a:off x="7579251" y="5340763"/>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FFA4E4C-3B07-469E-8AEF-C5C010BE15F4}"/>
              </a:ext>
            </a:extLst>
          </p:cNvPr>
          <p:cNvSpPr>
            <a:spLocks noGrp="1"/>
          </p:cNvSpPr>
          <p:nvPr>
            <p:ph type="title"/>
          </p:nvPr>
        </p:nvSpPr>
        <p:spPr/>
        <p:txBody>
          <a:bodyPr/>
          <a:lstStyle/>
          <a:p>
            <a:r>
              <a:rPr lang="en-US" dirty="0"/>
              <a:t>Streamline seller workflows</a:t>
            </a:r>
          </a:p>
        </p:txBody>
      </p:sp>
      <p:grpSp>
        <p:nvGrpSpPr>
          <p:cNvPr id="4" name="Group 3">
            <a:extLst>
              <a:ext uri="{FF2B5EF4-FFF2-40B4-BE49-F238E27FC236}">
                <a16:creationId xmlns:a16="http://schemas.microsoft.com/office/drawing/2014/main" id="{1E21D360-59C0-4A43-A2F2-99AF878FA7CF}"/>
              </a:ext>
            </a:extLst>
          </p:cNvPr>
          <p:cNvGrpSpPr/>
          <p:nvPr/>
        </p:nvGrpSpPr>
        <p:grpSpPr>
          <a:xfrm>
            <a:off x="10715798" y="355494"/>
            <a:ext cx="995032" cy="995032"/>
            <a:chOff x="10930672" y="362126"/>
            <a:chExt cx="1014984" cy="1014984"/>
          </a:xfrm>
        </p:grpSpPr>
        <p:grpSp>
          <p:nvGrpSpPr>
            <p:cNvPr id="72" name="Group 71">
              <a:extLst>
                <a:ext uri="{FF2B5EF4-FFF2-40B4-BE49-F238E27FC236}">
                  <a16:creationId xmlns:a16="http://schemas.microsoft.com/office/drawing/2014/main" id="{CAADF22D-C4B9-40F1-A840-C50F85DA8231}"/>
                </a:ext>
              </a:extLst>
            </p:cNvPr>
            <p:cNvGrpSpPr>
              <a:grpSpLocks/>
            </p:cNvGrpSpPr>
            <p:nvPr/>
          </p:nvGrpSpPr>
          <p:grpSpPr>
            <a:xfrm>
              <a:off x="10930672" y="362126"/>
              <a:ext cx="1014984" cy="1014984"/>
              <a:chOff x="4222383" y="1964638"/>
              <a:chExt cx="1017217" cy="1320651"/>
            </a:xfrm>
          </p:grpSpPr>
          <p:sp>
            <p:nvSpPr>
              <p:cNvPr id="78" name="Oval 77">
                <a:extLst>
                  <a:ext uri="{FF2B5EF4-FFF2-40B4-BE49-F238E27FC236}">
                    <a16:creationId xmlns:a16="http://schemas.microsoft.com/office/drawing/2014/main" id="{022A4464-5E72-4DDC-8FD4-9017706BDED9}"/>
                  </a:ext>
                </a:extLst>
              </p:cNvPr>
              <p:cNvSpPr/>
              <p:nvPr/>
            </p:nvSpPr>
            <p:spPr bwMode="auto">
              <a:xfrm flipH="1">
                <a:off x="4267025" y="2022597"/>
                <a:ext cx="927933" cy="1204733"/>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2F12DE5C-6AFF-4F34-948E-5A1BCC02C4F9}"/>
                  </a:ext>
                </a:extLst>
              </p:cNvPr>
              <p:cNvSpPr/>
              <p:nvPr/>
            </p:nvSpPr>
            <p:spPr bwMode="auto">
              <a:xfrm flipH="1">
                <a:off x="4302679" y="2068886"/>
                <a:ext cx="856626" cy="1112155"/>
              </a:xfrm>
              <a:prstGeom prst="ellipse">
                <a:avLst/>
              </a:prstGeom>
              <a:solidFill>
                <a:schemeClr val="bg1"/>
              </a:solidFill>
              <a:ln>
                <a:noFill/>
                <a:headEnd type="none" w="med" len="med"/>
                <a:tailEnd type="none" w="med" len="med"/>
              </a:ln>
              <a:effectLst>
                <a:innerShdw blurRad="127000" dist="38100">
                  <a:schemeClr val="bg1">
                    <a:lumMod val="65000"/>
                    <a:alpha val="70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0" name="Arc 79">
                <a:extLst>
                  <a:ext uri="{FF2B5EF4-FFF2-40B4-BE49-F238E27FC236}">
                    <a16:creationId xmlns:a16="http://schemas.microsoft.com/office/drawing/2014/main" id="{C4DD67CA-6F79-49E8-A5FA-E14386263724}"/>
                  </a:ext>
                </a:extLst>
              </p:cNvPr>
              <p:cNvSpPr/>
              <p:nvPr/>
            </p:nvSpPr>
            <p:spPr bwMode="auto">
              <a:xfrm flipH="1">
                <a:off x="4222383" y="1964638"/>
                <a:ext cx="1017217" cy="1320651"/>
              </a:xfrm>
              <a:prstGeom prst="arc">
                <a:avLst>
                  <a:gd name="adj1" fmla="val 5406565"/>
                  <a:gd name="adj2" fmla="val 16115014"/>
                </a:avLst>
              </a:prstGeom>
              <a:noFill/>
              <a:ln w="15875" cap="rnd">
                <a:solidFill>
                  <a:schemeClr val="accent3"/>
                </a:solidFill>
                <a:prstDash val="sysDot"/>
                <a:headEnd type="none" w="med" len="med"/>
                <a:tailEnd type="oval" w="sm" len="sm"/>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cs typeface="Segoe UI" pitchFamily="34" charset="0"/>
                </a:endParaRPr>
              </a:p>
            </p:txBody>
          </p:sp>
        </p:grpSp>
        <p:grpSp>
          <p:nvGrpSpPr>
            <p:cNvPr id="29" name="Group 28">
              <a:extLst>
                <a:ext uri="{FF2B5EF4-FFF2-40B4-BE49-F238E27FC236}">
                  <a16:creationId xmlns:a16="http://schemas.microsoft.com/office/drawing/2014/main" id="{FD2BB4F1-89F3-46C2-9A74-F95C5734F889}"/>
                </a:ext>
              </a:extLst>
            </p:cNvPr>
            <p:cNvGrpSpPr/>
            <p:nvPr/>
          </p:nvGrpSpPr>
          <p:grpSpPr>
            <a:xfrm>
              <a:off x="11180952" y="507818"/>
              <a:ext cx="598831" cy="592956"/>
              <a:chOff x="7772012" y="2650531"/>
              <a:chExt cx="536747" cy="531481"/>
            </a:xfrm>
          </p:grpSpPr>
          <p:sp>
            <p:nvSpPr>
              <p:cNvPr id="32" name="Freeform 968">
                <a:extLst>
                  <a:ext uri="{FF2B5EF4-FFF2-40B4-BE49-F238E27FC236}">
                    <a16:creationId xmlns:a16="http://schemas.microsoft.com/office/drawing/2014/main" id="{104E32B0-B641-4EFE-876B-515407E07F9A}"/>
                  </a:ext>
                </a:extLst>
              </p:cNvPr>
              <p:cNvSpPr>
                <a:spLocks/>
              </p:cNvSpPr>
              <p:nvPr/>
            </p:nvSpPr>
            <p:spPr bwMode="auto">
              <a:xfrm>
                <a:off x="7893044" y="2850495"/>
                <a:ext cx="126293" cy="189439"/>
              </a:xfrm>
              <a:custGeom>
                <a:avLst/>
                <a:gdLst>
                  <a:gd name="T0" fmla="*/ 5 w 30"/>
                  <a:gd name="T1" fmla="*/ 45 h 45"/>
                  <a:gd name="T2" fmla="*/ 30 w 30"/>
                  <a:gd name="T3" fmla="*/ 0 h 45"/>
                  <a:gd name="T4" fmla="*/ 21 w 30"/>
                  <a:gd name="T5" fmla="*/ 0 h 45"/>
                  <a:gd name="T6" fmla="*/ 0 w 30"/>
                  <a:gd name="T7" fmla="*/ 37 h 45"/>
                  <a:gd name="T8" fmla="*/ 5 w 30"/>
                  <a:gd name="T9" fmla="*/ 45 h 45"/>
                </a:gdLst>
                <a:ahLst/>
                <a:cxnLst>
                  <a:cxn ang="0">
                    <a:pos x="T0" y="T1"/>
                  </a:cxn>
                  <a:cxn ang="0">
                    <a:pos x="T2" y="T3"/>
                  </a:cxn>
                  <a:cxn ang="0">
                    <a:pos x="T4" y="T5"/>
                  </a:cxn>
                  <a:cxn ang="0">
                    <a:pos x="T6" y="T7"/>
                  </a:cxn>
                  <a:cxn ang="0">
                    <a:pos x="T8" y="T9"/>
                  </a:cxn>
                </a:cxnLst>
                <a:rect l="0" t="0" r="r" b="b"/>
                <a:pathLst>
                  <a:path w="30" h="45">
                    <a:moveTo>
                      <a:pt x="5" y="45"/>
                    </a:moveTo>
                    <a:cubicBezTo>
                      <a:pt x="30" y="0"/>
                      <a:pt x="30" y="0"/>
                      <a:pt x="30" y="0"/>
                    </a:cubicBezTo>
                    <a:cubicBezTo>
                      <a:pt x="21" y="0"/>
                      <a:pt x="21" y="0"/>
                      <a:pt x="21" y="0"/>
                    </a:cubicBezTo>
                    <a:cubicBezTo>
                      <a:pt x="0" y="37"/>
                      <a:pt x="0" y="37"/>
                      <a:pt x="0" y="37"/>
                    </a:cubicBezTo>
                    <a:cubicBezTo>
                      <a:pt x="3" y="39"/>
                      <a:pt x="4" y="42"/>
                      <a:pt x="5" y="45"/>
                    </a:cubicBez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33" name="Freeform 1034">
                <a:extLst>
                  <a:ext uri="{FF2B5EF4-FFF2-40B4-BE49-F238E27FC236}">
                    <a16:creationId xmlns:a16="http://schemas.microsoft.com/office/drawing/2014/main" id="{8B82367D-78B3-4F74-AA90-B7BEBF088DCD}"/>
                  </a:ext>
                </a:extLst>
              </p:cNvPr>
              <p:cNvSpPr>
                <a:spLocks/>
              </p:cNvSpPr>
              <p:nvPr/>
            </p:nvSpPr>
            <p:spPr bwMode="auto">
              <a:xfrm>
                <a:off x="7929878" y="3118865"/>
                <a:ext cx="215752" cy="31573"/>
              </a:xfrm>
              <a:custGeom>
                <a:avLst/>
                <a:gdLst>
                  <a:gd name="T0" fmla="*/ 5 w 52"/>
                  <a:gd name="T1" fmla="*/ 8 h 8"/>
                  <a:gd name="T2" fmla="*/ 47 w 52"/>
                  <a:gd name="T3" fmla="*/ 8 h 8"/>
                  <a:gd name="T4" fmla="*/ 52 w 52"/>
                  <a:gd name="T5" fmla="*/ 0 h 8"/>
                  <a:gd name="T6" fmla="*/ 0 w 52"/>
                  <a:gd name="T7" fmla="*/ 0 h 8"/>
                  <a:gd name="T8" fmla="*/ 5 w 52"/>
                  <a:gd name="T9" fmla="*/ 8 h 8"/>
                </a:gdLst>
                <a:ahLst/>
                <a:cxnLst>
                  <a:cxn ang="0">
                    <a:pos x="T0" y="T1"/>
                  </a:cxn>
                  <a:cxn ang="0">
                    <a:pos x="T2" y="T3"/>
                  </a:cxn>
                  <a:cxn ang="0">
                    <a:pos x="T4" y="T5"/>
                  </a:cxn>
                  <a:cxn ang="0">
                    <a:pos x="T6" y="T7"/>
                  </a:cxn>
                  <a:cxn ang="0">
                    <a:pos x="T8" y="T9"/>
                  </a:cxn>
                </a:cxnLst>
                <a:rect l="0" t="0" r="r" b="b"/>
                <a:pathLst>
                  <a:path w="52" h="8">
                    <a:moveTo>
                      <a:pt x="5" y="8"/>
                    </a:moveTo>
                    <a:cubicBezTo>
                      <a:pt x="47" y="8"/>
                      <a:pt x="47" y="8"/>
                      <a:pt x="47" y="8"/>
                    </a:cubicBezTo>
                    <a:cubicBezTo>
                      <a:pt x="48" y="5"/>
                      <a:pt x="50" y="2"/>
                      <a:pt x="52" y="0"/>
                    </a:cubicBezTo>
                    <a:cubicBezTo>
                      <a:pt x="0" y="0"/>
                      <a:pt x="0" y="0"/>
                      <a:pt x="0" y="0"/>
                    </a:cubicBezTo>
                    <a:cubicBezTo>
                      <a:pt x="2" y="2"/>
                      <a:pt x="4" y="5"/>
                      <a:pt x="5" y="8"/>
                    </a:cubicBez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34" name="Freeform 1035">
                <a:extLst>
                  <a:ext uri="{FF2B5EF4-FFF2-40B4-BE49-F238E27FC236}">
                    <a16:creationId xmlns:a16="http://schemas.microsoft.com/office/drawing/2014/main" id="{21B11D88-B14E-456C-9011-BE019DA5E67C}"/>
                  </a:ext>
                </a:extLst>
              </p:cNvPr>
              <p:cNvSpPr>
                <a:spLocks/>
              </p:cNvSpPr>
              <p:nvPr/>
            </p:nvSpPr>
            <p:spPr bwMode="auto">
              <a:xfrm>
                <a:off x="7772012" y="3108341"/>
                <a:ext cx="147342" cy="73671"/>
              </a:xfrm>
              <a:custGeom>
                <a:avLst/>
                <a:gdLst>
                  <a:gd name="T0" fmla="*/ 36 w 36"/>
                  <a:gd name="T1" fmla="*/ 18 h 18"/>
                  <a:gd name="T2" fmla="*/ 18 w 36"/>
                  <a:gd name="T3" fmla="*/ 0 h 18"/>
                  <a:gd name="T4" fmla="*/ 0 w 36"/>
                  <a:gd name="T5" fmla="*/ 18 h 18"/>
                  <a:gd name="T6" fmla="*/ 36 w 36"/>
                  <a:gd name="T7" fmla="*/ 18 h 18"/>
                </a:gdLst>
                <a:ahLst/>
                <a:cxnLst>
                  <a:cxn ang="0">
                    <a:pos x="T0" y="T1"/>
                  </a:cxn>
                  <a:cxn ang="0">
                    <a:pos x="T2" y="T3"/>
                  </a:cxn>
                  <a:cxn ang="0">
                    <a:pos x="T4" y="T5"/>
                  </a:cxn>
                  <a:cxn ang="0">
                    <a:pos x="T6" y="T7"/>
                  </a:cxn>
                </a:cxnLst>
                <a:rect l="0" t="0" r="r" b="b"/>
                <a:pathLst>
                  <a:path w="36" h="18">
                    <a:moveTo>
                      <a:pt x="36" y="18"/>
                    </a:moveTo>
                    <a:cubicBezTo>
                      <a:pt x="36" y="8"/>
                      <a:pt x="28" y="0"/>
                      <a:pt x="18" y="0"/>
                    </a:cubicBezTo>
                    <a:cubicBezTo>
                      <a:pt x="8" y="0"/>
                      <a:pt x="0" y="8"/>
                      <a:pt x="0" y="18"/>
                    </a:cubicBezTo>
                    <a:lnTo>
                      <a:pt x="36" y="18"/>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35" name="Oval 1036">
                <a:extLst>
                  <a:ext uri="{FF2B5EF4-FFF2-40B4-BE49-F238E27FC236}">
                    <a16:creationId xmlns:a16="http://schemas.microsoft.com/office/drawing/2014/main" id="{13FF0C38-C2DD-46FF-9D4C-D3666627CF7B}"/>
                  </a:ext>
                </a:extLst>
              </p:cNvPr>
              <p:cNvSpPr>
                <a:spLocks noChangeArrowheads="1"/>
              </p:cNvSpPr>
              <p:nvPr/>
            </p:nvSpPr>
            <p:spPr bwMode="auto">
              <a:xfrm>
                <a:off x="7814110" y="3018885"/>
                <a:ext cx="63146" cy="63146"/>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36" name="Freeform 1037">
                <a:extLst>
                  <a:ext uri="{FF2B5EF4-FFF2-40B4-BE49-F238E27FC236}">
                    <a16:creationId xmlns:a16="http://schemas.microsoft.com/office/drawing/2014/main" id="{D82C9837-4703-4898-B285-5686D666DD17}"/>
                  </a:ext>
                </a:extLst>
              </p:cNvPr>
              <p:cNvSpPr>
                <a:spLocks/>
              </p:cNvSpPr>
              <p:nvPr/>
            </p:nvSpPr>
            <p:spPr bwMode="auto">
              <a:xfrm>
                <a:off x="8156154" y="3108341"/>
                <a:ext cx="152605" cy="73671"/>
              </a:xfrm>
              <a:custGeom>
                <a:avLst/>
                <a:gdLst>
                  <a:gd name="T0" fmla="*/ 36 w 36"/>
                  <a:gd name="T1" fmla="*/ 18 h 18"/>
                  <a:gd name="T2" fmla="*/ 18 w 36"/>
                  <a:gd name="T3" fmla="*/ 0 h 18"/>
                  <a:gd name="T4" fmla="*/ 0 w 36"/>
                  <a:gd name="T5" fmla="*/ 18 h 18"/>
                  <a:gd name="T6" fmla="*/ 36 w 36"/>
                  <a:gd name="T7" fmla="*/ 18 h 18"/>
                </a:gdLst>
                <a:ahLst/>
                <a:cxnLst>
                  <a:cxn ang="0">
                    <a:pos x="T0" y="T1"/>
                  </a:cxn>
                  <a:cxn ang="0">
                    <a:pos x="T2" y="T3"/>
                  </a:cxn>
                  <a:cxn ang="0">
                    <a:pos x="T4" y="T5"/>
                  </a:cxn>
                  <a:cxn ang="0">
                    <a:pos x="T6" y="T7"/>
                  </a:cxn>
                </a:cxnLst>
                <a:rect l="0" t="0" r="r" b="b"/>
                <a:pathLst>
                  <a:path w="36" h="18">
                    <a:moveTo>
                      <a:pt x="36" y="18"/>
                    </a:moveTo>
                    <a:cubicBezTo>
                      <a:pt x="36" y="8"/>
                      <a:pt x="28" y="0"/>
                      <a:pt x="18" y="0"/>
                    </a:cubicBezTo>
                    <a:cubicBezTo>
                      <a:pt x="8" y="0"/>
                      <a:pt x="0" y="8"/>
                      <a:pt x="0" y="18"/>
                    </a:cubicBezTo>
                    <a:lnTo>
                      <a:pt x="36" y="18"/>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37" name="Oval 1038">
                <a:extLst>
                  <a:ext uri="{FF2B5EF4-FFF2-40B4-BE49-F238E27FC236}">
                    <a16:creationId xmlns:a16="http://schemas.microsoft.com/office/drawing/2014/main" id="{5FD72F7E-4B8B-47C6-A25E-8AB80F035116}"/>
                  </a:ext>
                </a:extLst>
              </p:cNvPr>
              <p:cNvSpPr>
                <a:spLocks noChangeArrowheads="1"/>
              </p:cNvSpPr>
              <p:nvPr/>
            </p:nvSpPr>
            <p:spPr bwMode="auto">
              <a:xfrm>
                <a:off x="8198252" y="3018885"/>
                <a:ext cx="68410" cy="63146"/>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38" name="Freeform 1039">
                <a:extLst>
                  <a:ext uri="{FF2B5EF4-FFF2-40B4-BE49-F238E27FC236}">
                    <a16:creationId xmlns:a16="http://schemas.microsoft.com/office/drawing/2014/main" id="{6BDD992A-3DB5-4368-9964-3527A884DAE4}"/>
                  </a:ext>
                </a:extLst>
              </p:cNvPr>
              <p:cNvSpPr>
                <a:spLocks/>
              </p:cNvSpPr>
              <p:nvPr/>
            </p:nvSpPr>
            <p:spPr bwMode="auto">
              <a:xfrm>
                <a:off x="7961451" y="2739987"/>
                <a:ext cx="152605" cy="73671"/>
              </a:xfrm>
              <a:custGeom>
                <a:avLst/>
                <a:gdLst>
                  <a:gd name="T0" fmla="*/ 36 w 36"/>
                  <a:gd name="T1" fmla="*/ 18 h 18"/>
                  <a:gd name="T2" fmla="*/ 18 w 36"/>
                  <a:gd name="T3" fmla="*/ 0 h 18"/>
                  <a:gd name="T4" fmla="*/ 0 w 36"/>
                  <a:gd name="T5" fmla="*/ 18 h 18"/>
                  <a:gd name="T6" fmla="*/ 36 w 36"/>
                  <a:gd name="T7" fmla="*/ 18 h 18"/>
                </a:gdLst>
                <a:ahLst/>
                <a:cxnLst>
                  <a:cxn ang="0">
                    <a:pos x="T0" y="T1"/>
                  </a:cxn>
                  <a:cxn ang="0">
                    <a:pos x="T2" y="T3"/>
                  </a:cxn>
                  <a:cxn ang="0">
                    <a:pos x="T4" y="T5"/>
                  </a:cxn>
                  <a:cxn ang="0">
                    <a:pos x="T6" y="T7"/>
                  </a:cxn>
                </a:cxnLst>
                <a:rect l="0" t="0" r="r" b="b"/>
                <a:pathLst>
                  <a:path w="36" h="18">
                    <a:moveTo>
                      <a:pt x="36" y="18"/>
                    </a:moveTo>
                    <a:cubicBezTo>
                      <a:pt x="36" y="8"/>
                      <a:pt x="28" y="0"/>
                      <a:pt x="18" y="0"/>
                    </a:cubicBezTo>
                    <a:cubicBezTo>
                      <a:pt x="8" y="0"/>
                      <a:pt x="0" y="8"/>
                      <a:pt x="0" y="18"/>
                    </a:cubicBezTo>
                    <a:lnTo>
                      <a:pt x="36" y="18"/>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39" name="Oval 1040">
                <a:extLst>
                  <a:ext uri="{FF2B5EF4-FFF2-40B4-BE49-F238E27FC236}">
                    <a16:creationId xmlns:a16="http://schemas.microsoft.com/office/drawing/2014/main" id="{F7AFEDF9-6D27-4708-8785-841ECE15243A}"/>
                  </a:ext>
                </a:extLst>
              </p:cNvPr>
              <p:cNvSpPr>
                <a:spLocks noChangeArrowheads="1"/>
              </p:cNvSpPr>
              <p:nvPr/>
            </p:nvSpPr>
            <p:spPr bwMode="auto">
              <a:xfrm>
                <a:off x="8003549" y="2650531"/>
                <a:ext cx="68410" cy="63146"/>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40" name="Freeform 1058">
                <a:extLst>
                  <a:ext uri="{FF2B5EF4-FFF2-40B4-BE49-F238E27FC236}">
                    <a16:creationId xmlns:a16="http://schemas.microsoft.com/office/drawing/2014/main" id="{1AD13A98-636F-4CB4-8C94-CCCD3DB8A151}"/>
                  </a:ext>
                </a:extLst>
              </p:cNvPr>
              <p:cNvSpPr>
                <a:spLocks/>
              </p:cNvSpPr>
              <p:nvPr/>
            </p:nvSpPr>
            <p:spPr bwMode="auto">
              <a:xfrm>
                <a:off x="8061435" y="2850495"/>
                <a:ext cx="121032" cy="189439"/>
              </a:xfrm>
              <a:custGeom>
                <a:avLst/>
                <a:gdLst>
                  <a:gd name="T0" fmla="*/ 30 w 30"/>
                  <a:gd name="T1" fmla="*/ 37 h 45"/>
                  <a:gd name="T2" fmla="*/ 9 w 30"/>
                  <a:gd name="T3" fmla="*/ 0 h 45"/>
                  <a:gd name="T4" fmla="*/ 0 w 30"/>
                  <a:gd name="T5" fmla="*/ 0 h 45"/>
                  <a:gd name="T6" fmla="*/ 25 w 30"/>
                  <a:gd name="T7" fmla="*/ 45 h 45"/>
                  <a:gd name="T8" fmla="*/ 30 w 30"/>
                  <a:gd name="T9" fmla="*/ 37 h 45"/>
                </a:gdLst>
                <a:ahLst/>
                <a:cxnLst>
                  <a:cxn ang="0">
                    <a:pos x="T0" y="T1"/>
                  </a:cxn>
                  <a:cxn ang="0">
                    <a:pos x="T2" y="T3"/>
                  </a:cxn>
                  <a:cxn ang="0">
                    <a:pos x="T4" y="T5"/>
                  </a:cxn>
                  <a:cxn ang="0">
                    <a:pos x="T6" y="T7"/>
                  </a:cxn>
                  <a:cxn ang="0">
                    <a:pos x="T8" y="T9"/>
                  </a:cxn>
                </a:cxnLst>
                <a:rect l="0" t="0" r="r" b="b"/>
                <a:pathLst>
                  <a:path w="30" h="45">
                    <a:moveTo>
                      <a:pt x="30" y="37"/>
                    </a:moveTo>
                    <a:cubicBezTo>
                      <a:pt x="9" y="0"/>
                      <a:pt x="9" y="0"/>
                      <a:pt x="9" y="0"/>
                    </a:cubicBezTo>
                    <a:cubicBezTo>
                      <a:pt x="0" y="0"/>
                      <a:pt x="0" y="0"/>
                      <a:pt x="0" y="0"/>
                    </a:cubicBezTo>
                    <a:cubicBezTo>
                      <a:pt x="25" y="45"/>
                      <a:pt x="25" y="45"/>
                      <a:pt x="25" y="45"/>
                    </a:cubicBezTo>
                    <a:cubicBezTo>
                      <a:pt x="26" y="42"/>
                      <a:pt x="27" y="39"/>
                      <a:pt x="30" y="37"/>
                    </a:cubicBez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grpSp>
      </p:grpSp>
      <p:grpSp>
        <p:nvGrpSpPr>
          <p:cNvPr id="56" name="Group 55">
            <a:extLst>
              <a:ext uri="{FF2B5EF4-FFF2-40B4-BE49-F238E27FC236}">
                <a16:creationId xmlns:a16="http://schemas.microsoft.com/office/drawing/2014/main" id="{D5BA2901-0193-4178-89AE-8AB0AE41E2E0}"/>
              </a:ext>
            </a:extLst>
          </p:cNvPr>
          <p:cNvGrpSpPr/>
          <p:nvPr/>
        </p:nvGrpSpPr>
        <p:grpSpPr>
          <a:xfrm>
            <a:off x="5502595" y="4549256"/>
            <a:ext cx="526194" cy="459132"/>
            <a:chOff x="3146536" y="5760490"/>
            <a:chExt cx="536745" cy="468339"/>
          </a:xfrm>
        </p:grpSpPr>
        <p:sp>
          <p:nvSpPr>
            <p:cNvPr id="57" name="Freeform 975">
              <a:extLst>
                <a:ext uri="{FF2B5EF4-FFF2-40B4-BE49-F238E27FC236}">
                  <a16:creationId xmlns:a16="http://schemas.microsoft.com/office/drawing/2014/main" id="{883E929C-2B40-4F80-843A-E9828C0AFDB4}"/>
                </a:ext>
              </a:extLst>
            </p:cNvPr>
            <p:cNvSpPr>
              <a:spLocks/>
            </p:cNvSpPr>
            <p:nvPr/>
          </p:nvSpPr>
          <p:spPr bwMode="auto">
            <a:xfrm>
              <a:off x="3146536" y="5897308"/>
              <a:ext cx="452549" cy="331521"/>
            </a:xfrm>
            <a:custGeom>
              <a:avLst/>
              <a:gdLst>
                <a:gd name="T0" fmla="*/ 88 w 108"/>
                <a:gd name="T1" fmla="*/ 48 h 80"/>
                <a:gd name="T2" fmla="*/ 76 w 108"/>
                <a:gd name="T3" fmla="*/ 36 h 80"/>
                <a:gd name="T4" fmla="*/ 76 w 108"/>
                <a:gd name="T5" fmla="*/ 0 h 80"/>
                <a:gd name="T6" fmla="*/ 8 w 108"/>
                <a:gd name="T7" fmla="*/ 0 h 80"/>
                <a:gd name="T8" fmla="*/ 0 w 108"/>
                <a:gd name="T9" fmla="*/ 8 h 80"/>
                <a:gd name="T10" fmla="*/ 0 w 108"/>
                <a:gd name="T11" fmla="*/ 72 h 80"/>
                <a:gd name="T12" fmla="*/ 8 w 108"/>
                <a:gd name="T13" fmla="*/ 80 h 80"/>
                <a:gd name="T14" fmla="*/ 100 w 108"/>
                <a:gd name="T15" fmla="*/ 80 h 80"/>
                <a:gd name="T16" fmla="*/ 108 w 108"/>
                <a:gd name="T17" fmla="*/ 72 h 80"/>
                <a:gd name="T18" fmla="*/ 108 w 108"/>
                <a:gd name="T19" fmla="*/ 48 h 80"/>
                <a:gd name="T20" fmla="*/ 88 w 108"/>
                <a:gd name="T21"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80">
                  <a:moveTo>
                    <a:pt x="88" y="48"/>
                  </a:moveTo>
                  <a:cubicBezTo>
                    <a:pt x="81" y="48"/>
                    <a:pt x="76" y="43"/>
                    <a:pt x="76" y="36"/>
                  </a:cubicBezTo>
                  <a:cubicBezTo>
                    <a:pt x="76" y="0"/>
                    <a:pt x="76" y="0"/>
                    <a:pt x="76" y="0"/>
                  </a:cubicBezTo>
                  <a:cubicBezTo>
                    <a:pt x="8" y="0"/>
                    <a:pt x="8" y="0"/>
                    <a:pt x="8" y="0"/>
                  </a:cubicBezTo>
                  <a:cubicBezTo>
                    <a:pt x="4" y="0"/>
                    <a:pt x="0" y="4"/>
                    <a:pt x="0" y="8"/>
                  </a:cubicBezTo>
                  <a:cubicBezTo>
                    <a:pt x="0" y="72"/>
                    <a:pt x="0" y="72"/>
                    <a:pt x="0" y="72"/>
                  </a:cubicBezTo>
                  <a:cubicBezTo>
                    <a:pt x="0" y="76"/>
                    <a:pt x="4" y="80"/>
                    <a:pt x="8" y="80"/>
                  </a:cubicBezTo>
                  <a:cubicBezTo>
                    <a:pt x="100" y="80"/>
                    <a:pt x="100" y="80"/>
                    <a:pt x="100" y="80"/>
                  </a:cubicBezTo>
                  <a:cubicBezTo>
                    <a:pt x="104" y="80"/>
                    <a:pt x="108" y="76"/>
                    <a:pt x="108" y="72"/>
                  </a:cubicBezTo>
                  <a:cubicBezTo>
                    <a:pt x="108" y="48"/>
                    <a:pt x="108" y="48"/>
                    <a:pt x="108" y="48"/>
                  </a:cubicBezTo>
                  <a:lnTo>
                    <a:pt x="88" y="48"/>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58" name="Freeform 976">
              <a:extLst>
                <a:ext uri="{FF2B5EF4-FFF2-40B4-BE49-F238E27FC236}">
                  <a16:creationId xmlns:a16="http://schemas.microsoft.com/office/drawing/2014/main" id="{2EEE2185-1A4F-47B0-A72A-8B44FC1AC6B5}"/>
                </a:ext>
              </a:extLst>
            </p:cNvPr>
            <p:cNvSpPr>
              <a:spLocks/>
            </p:cNvSpPr>
            <p:nvPr/>
          </p:nvSpPr>
          <p:spPr bwMode="auto">
            <a:xfrm>
              <a:off x="3499102" y="5760490"/>
              <a:ext cx="184179" cy="299947"/>
            </a:xfrm>
            <a:custGeom>
              <a:avLst/>
              <a:gdLst>
                <a:gd name="T0" fmla="*/ 40 w 44"/>
                <a:gd name="T1" fmla="*/ 72 h 72"/>
                <a:gd name="T2" fmla="*/ 44 w 44"/>
                <a:gd name="T3" fmla="*/ 68 h 72"/>
                <a:gd name="T4" fmla="*/ 44 w 44"/>
                <a:gd name="T5" fmla="*/ 4 h 72"/>
                <a:gd name="T6" fmla="*/ 40 w 44"/>
                <a:gd name="T7" fmla="*/ 0 h 72"/>
                <a:gd name="T8" fmla="*/ 4 w 44"/>
                <a:gd name="T9" fmla="*/ 0 h 72"/>
                <a:gd name="T10" fmla="*/ 0 w 44"/>
                <a:gd name="T11" fmla="*/ 4 h 72"/>
                <a:gd name="T12" fmla="*/ 0 w 44"/>
                <a:gd name="T13" fmla="*/ 68 h 72"/>
                <a:gd name="T14" fmla="*/ 4 w 44"/>
                <a:gd name="T15" fmla="*/ 72 h 72"/>
                <a:gd name="T16" fmla="*/ 40 w 44"/>
                <a:gd name="T1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2">
                  <a:moveTo>
                    <a:pt x="40" y="72"/>
                  </a:moveTo>
                  <a:cubicBezTo>
                    <a:pt x="42" y="72"/>
                    <a:pt x="44" y="70"/>
                    <a:pt x="44" y="68"/>
                  </a:cubicBezTo>
                  <a:cubicBezTo>
                    <a:pt x="44" y="4"/>
                    <a:pt x="44" y="4"/>
                    <a:pt x="44" y="4"/>
                  </a:cubicBezTo>
                  <a:cubicBezTo>
                    <a:pt x="44" y="2"/>
                    <a:pt x="42" y="0"/>
                    <a:pt x="40" y="0"/>
                  </a:cubicBezTo>
                  <a:cubicBezTo>
                    <a:pt x="4" y="0"/>
                    <a:pt x="4" y="0"/>
                    <a:pt x="4" y="0"/>
                  </a:cubicBezTo>
                  <a:cubicBezTo>
                    <a:pt x="2" y="0"/>
                    <a:pt x="0" y="2"/>
                    <a:pt x="0" y="4"/>
                  </a:cubicBezTo>
                  <a:cubicBezTo>
                    <a:pt x="0" y="68"/>
                    <a:pt x="0" y="68"/>
                    <a:pt x="0" y="68"/>
                  </a:cubicBezTo>
                  <a:cubicBezTo>
                    <a:pt x="0" y="70"/>
                    <a:pt x="2" y="72"/>
                    <a:pt x="4" y="72"/>
                  </a:cubicBezTo>
                  <a:lnTo>
                    <a:pt x="40" y="72"/>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59" name="Rectangle 977">
              <a:extLst>
                <a:ext uri="{FF2B5EF4-FFF2-40B4-BE49-F238E27FC236}">
                  <a16:creationId xmlns:a16="http://schemas.microsoft.com/office/drawing/2014/main" id="{D05CFC70-8FD3-4F20-A69A-107AA61827F2}"/>
                </a:ext>
              </a:extLst>
            </p:cNvPr>
            <p:cNvSpPr>
              <a:spLocks noChangeArrowheads="1"/>
            </p:cNvSpPr>
            <p:nvPr/>
          </p:nvSpPr>
          <p:spPr bwMode="auto">
            <a:xfrm>
              <a:off x="3330711" y="6160418"/>
              <a:ext cx="84195" cy="36837"/>
            </a:xfrm>
            <a:prstGeom prst="rect">
              <a:avLst/>
            </a:prstGeom>
            <a:solidFill>
              <a:srgbClr val="30E3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60" name="Rectangle 978">
              <a:extLst>
                <a:ext uri="{FF2B5EF4-FFF2-40B4-BE49-F238E27FC236}">
                  <a16:creationId xmlns:a16="http://schemas.microsoft.com/office/drawing/2014/main" id="{F2EF9DD0-FFBE-4CC4-A4E6-8963C73A9F32}"/>
                </a:ext>
              </a:extLst>
            </p:cNvPr>
            <p:cNvSpPr>
              <a:spLocks noChangeArrowheads="1"/>
            </p:cNvSpPr>
            <p:nvPr/>
          </p:nvSpPr>
          <p:spPr bwMode="auto">
            <a:xfrm>
              <a:off x="3551724" y="5997291"/>
              <a:ext cx="84195" cy="31573"/>
            </a:xfrm>
            <a:prstGeom prst="rect">
              <a:avLst/>
            </a:prstGeom>
            <a:solidFill>
              <a:srgbClr val="30E3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grpSp>
      <p:grpSp>
        <p:nvGrpSpPr>
          <p:cNvPr id="61" name="Group 60">
            <a:extLst>
              <a:ext uri="{FF2B5EF4-FFF2-40B4-BE49-F238E27FC236}">
                <a16:creationId xmlns:a16="http://schemas.microsoft.com/office/drawing/2014/main" id="{D01E10BF-1F5A-4F73-BB95-C9C08F575F71}"/>
              </a:ext>
            </a:extLst>
          </p:cNvPr>
          <p:cNvGrpSpPr/>
          <p:nvPr/>
        </p:nvGrpSpPr>
        <p:grpSpPr>
          <a:xfrm>
            <a:off x="1909084" y="4515723"/>
            <a:ext cx="526194" cy="521036"/>
            <a:chOff x="10082121" y="2650531"/>
            <a:chExt cx="536745" cy="531484"/>
          </a:xfrm>
        </p:grpSpPr>
        <p:sp>
          <p:nvSpPr>
            <p:cNvPr id="62" name="Freeform 970">
              <a:extLst>
                <a:ext uri="{FF2B5EF4-FFF2-40B4-BE49-F238E27FC236}">
                  <a16:creationId xmlns:a16="http://schemas.microsoft.com/office/drawing/2014/main" id="{C4EFB4B9-AACE-47F2-99F5-95A65C06A7C3}"/>
                </a:ext>
              </a:extLst>
            </p:cNvPr>
            <p:cNvSpPr>
              <a:spLocks/>
            </p:cNvSpPr>
            <p:nvPr/>
          </p:nvSpPr>
          <p:spPr bwMode="auto">
            <a:xfrm>
              <a:off x="10208414" y="2703153"/>
              <a:ext cx="368354" cy="347305"/>
            </a:xfrm>
            <a:custGeom>
              <a:avLst/>
              <a:gdLst>
                <a:gd name="T0" fmla="*/ 6 w 70"/>
                <a:gd name="T1" fmla="*/ 66 h 66"/>
                <a:gd name="T2" fmla="*/ 0 w 70"/>
                <a:gd name="T3" fmla="*/ 63 h 66"/>
                <a:gd name="T4" fmla="*/ 17 w 70"/>
                <a:gd name="T5" fmla="*/ 25 h 66"/>
                <a:gd name="T6" fmla="*/ 52 w 70"/>
                <a:gd name="T7" fmla="*/ 35 h 66"/>
                <a:gd name="T8" fmla="*/ 63 w 70"/>
                <a:gd name="T9" fmla="*/ 0 h 66"/>
                <a:gd name="T10" fmla="*/ 70 w 70"/>
                <a:gd name="T11" fmla="*/ 2 h 66"/>
                <a:gd name="T12" fmla="*/ 56 w 70"/>
                <a:gd name="T13" fmla="*/ 43 h 66"/>
                <a:gd name="T14" fmla="*/ 20 w 70"/>
                <a:gd name="T15" fmla="*/ 33 h 66"/>
                <a:gd name="T16" fmla="*/ 6 w 70"/>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6">
                  <a:moveTo>
                    <a:pt x="6" y="66"/>
                  </a:moveTo>
                  <a:lnTo>
                    <a:pt x="0" y="63"/>
                  </a:lnTo>
                  <a:lnTo>
                    <a:pt x="17" y="25"/>
                  </a:lnTo>
                  <a:lnTo>
                    <a:pt x="52" y="35"/>
                  </a:lnTo>
                  <a:lnTo>
                    <a:pt x="63" y="0"/>
                  </a:lnTo>
                  <a:lnTo>
                    <a:pt x="70" y="2"/>
                  </a:lnTo>
                  <a:lnTo>
                    <a:pt x="56" y="43"/>
                  </a:lnTo>
                  <a:lnTo>
                    <a:pt x="20" y="33"/>
                  </a:lnTo>
                  <a:lnTo>
                    <a:pt x="6" y="66"/>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63" name="Oval 1029">
              <a:extLst>
                <a:ext uri="{FF2B5EF4-FFF2-40B4-BE49-F238E27FC236}">
                  <a16:creationId xmlns:a16="http://schemas.microsoft.com/office/drawing/2014/main" id="{41C623FB-A1C0-43D1-89A9-1E707420B183}"/>
                </a:ext>
              </a:extLst>
            </p:cNvPr>
            <p:cNvSpPr>
              <a:spLocks noChangeArrowheads="1"/>
            </p:cNvSpPr>
            <p:nvPr/>
          </p:nvSpPr>
          <p:spPr bwMode="auto">
            <a:xfrm>
              <a:off x="10508358" y="2655792"/>
              <a:ext cx="99984" cy="99983"/>
            </a:xfrm>
            <a:prstGeom prst="ellipse">
              <a:avLst/>
            </a:pr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64" name="Freeform 1041">
              <a:extLst>
                <a:ext uri="{FF2B5EF4-FFF2-40B4-BE49-F238E27FC236}">
                  <a16:creationId xmlns:a16="http://schemas.microsoft.com/office/drawing/2014/main" id="{D24B0D7A-38AB-4BFE-8EC1-20DCC8AEC32F}"/>
                </a:ext>
              </a:extLst>
            </p:cNvPr>
            <p:cNvSpPr>
              <a:spLocks/>
            </p:cNvSpPr>
            <p:nvPr/>
          </p:nvSpPr>
          <p:spPr bwMode="auto">
            <a:xfrm>
              <a:off x="10082121" y="2650531"/>
              <a:ext cx="536745" cy="531484"/>
            </a:xfrm>
            <a:custGeom>
              <a:avLst/>
              <a:gdLst>
                <a:gd name="T0" fmla="*/ 6 w 102"/>
                <a:gd name="T1" fmla="*/ 95 h 101"/>
                <a:gd name="T2" fmla="*/ 6 w 102"/>
                <a:gd name="T3" fmla="*/ 0 h 101"/>
                <a:gd name="T4" fmla="*/ 0 w 102"/>
                <a:gd name="T5" fmla="*/ 0 h 101"/>
                <a:gd name="T6" fmla="*/ 0 w 102"/>
                <a:gd name="T7" fmla="*/ 101 h 101"/>
                <a:gd name="T8" fmla="*/ 102 w 102"/>
                <a:gd name="T9" fmla="*/ 101 h 101"/>
                <a:gd name="T10" fmla="*/ 102 w 102"/>
                <a:gd name="T11" fmla="*/ 95 h 101"/>
                <a:gd name="T12" fmla="*/ 6 w 102"/>
                <a:gd name="T13" fmla="*/ 95 h 101"/>
              </a:gdLst>
              <a:ahLst/>
              <a:cxnLst>
                <a:cxn ang="0">
                  <a:pos x="T0" y="T1"/>
                </a:cxn>
                <a:cxn ang="0">
                  <a:pos x="T2" y="T3"/>
                </a:cxn>
                <a:cxn ang="0">
                  <a:pos x="T4" y="T5"/>
                </a:cxn>
                <a:cxn ang="0">
                  <a:pos x="T6" y="T7"/>
                </a:cxn>
                <a:cxn ang="0">
                  <a:pos x="T8" y="T9"/>
                </a:cxn>
                <a:cxn ang="0">
                  <a:pos x="T10" y="T11"/>
                </a:cxn>
                <a:cxn ang="0">
                  <a:pos x="T12" y="T13"/>
                </a:cxn>
              </a:cxnLst>
              <a:rect l="0" t="0" r="r" b="b"/>
              <a:pathLst>
                <a:path w="102" h="101">
                  <a:moveTo>
                    <a:pt x="6" y="95"/>
                  </a:moveTo>
                  <a:lnTo>
                    <a:pt x="6" y="0"/>
                  </a:lnTo>
                  <a:lnTo>
                    <a:pt x="0" y="0"/>
                  </a:lnTo>
                  <a:lnTo>
                    <a:pt x="0" y="101"/>
                  </a:lnTo>
                  <a:lnTo>
                    <a:pt x="102" y="101"/>
                  </a:lnTo>
                  <a:lnTo>
                    <a:pt x="102" y="95"/>
                  </a:lnTo>
                  <a:lnTo>
                    <a:pt x="6" y="95"/>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65" name="Oval 1048">
              <a:extLst>
                <a:ext uri="{FF2B5EF4-FFF2-40B4-BE49-F238E27FC236}">
                  <a16:creationId xmlns:a16="http://schemas.microsoft.com/office/drawing/2014/main" id="{55810D22-9D8F-4A11-85B8-2B5DB345193E}"/>
                </a:ext>
              </a:extLst>
            </p:cNvPr>
            <p:cNvSpPr>
              <a:spLocks noChangeArrowheads="1"/>
            </p:cNvSpPr>
            <p:nvPr/>
          </p:nvSpPr>
          <p:spPr bwMode="auto">
            <a:xfrm>
              <a:off x="10171577" y="2992572"/>
              <a:ext cx="105244" cy="99983"/>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66" name="Oval 1049">
              <a:extLst>
                <a:ext uri="{FF2B5EF4-FFF2-40B4-BE49-F238E27FC236}">
                  <a16:creationId xmlns:a16="http://schemas.microsoft.com/office/drawing/2014/main" id="{C275CDA7-ACFA-4631-AF67-B4B673E64D9C}"/>
                </a:ext>
              </a:extLst>
            </p:cNvPr>
            <p:cNvSpPr>
              <a:spLocks noChangeArrowheads="1"/>
            </p:cNvSpPr>
            <p:nvPr/>
          </p:nvSpPr>
          <p:spPr bwMode="auto">
            <a:xfrm>
              <a:off x="10255772" y="2808397"/>
              <a:ext cx="99984" cy="99983"/>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67" name="Oval 1050">
              <a:extLst>
                <a:ext uri="{FF2B5EF4-FFF2-40B4-BE49-F238E27FC236}">
                  <a16:creationId xmlns:a16="http://schemas.microsoft.com/office/drawing/2014/main" id="{3AC490D1-A531-460E-A9B5-F6915C5EED95}"/>
                </a:ext>
              </a:extLst>
            </p:cNvPr>
            <p:cNvSpPr>
              <a:spLocks noChangeArrowheads="1"/>
            </p:cNvSpPr>
            <p:nvPr/>
          </p:nvSpPr>
          <p:spPr bwMode="auto">
            <a:xfrm>
              <a:off x="10439951" y="2855755"/>
              <a:ext cx="99984" cy="99983"/>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grpSp>
      <p:grpSp>
        <p:nvGrpSpPr>
          <p:cNvPr id="3" name="Group 2">
            <a:extLst>
              <a:ext uri="{FF2B5EF4-FFF2-40B4-BE49-F238E27FC236}">
                <a16:creationId xmlns:a16="http://schemas.microsoft.com/office/drawing/2014/main" id="{07BA5934-7D54-4BCB-BEA6-1FF51912B479}"/>
              </a:ext>
            </a:extLst>
          </p:cNvPr>
          <p:cNvGrpSpPr/>
          <p:nvPr/>
        </p:nvGrpSpPr>
        <p:grpSpPr>
          <a:xfrm>
            <a:off x="9051529" y="4549255"/>
            <a:ext cx="701861" cy="376591"/>
            <a:chOff x="9787927" y="4382983"/>
            <a:chExt cx="715935" cy="384142"/>
          </a:xfrm>
        </p:grpSpPr>
        <p:sp>
          <p:nvSpPr>
            <p:cNvPr id="51" name="Freeform 972">
              <a:extLst>
                <a:ext uri="{FF2B5EF4-FFF2-40B4-BE49-F238E27FC236}">
                  <a16:creationId xmlns:a16="http://schemas.microsoft.com/office/drawing/2014/main" id="{503010A7-7B68-4BED-8F84-BC18BD0D383D}"/>
                </a:ext>
              </a:extLst>
            </p:cNvPr>
            <p:cNvSpPr>
              <a:spLocks/>
            </p:cNvSpPr>
            <p:nvPr/>
          </p:nvSpPr>
          <p:spPr bwMode="auto">
            <a:xfrm>
              <a:off x="9787927" y="4646093"/>
              <a:ext cx="184179" cy="121032"/>
            </a:xfrm>
            <a:custGeom>
              <a:avLst/>
              <a:gdLst>
                <a:gd name="T0" fmla="*/ 45 w 45"/>
                <a:gd name="T1" fmla="*/ 6 h 28"/>
                <a:gd name="T2" fmla="*/ 28 w 45"/>
                <a:gd name="T3" fmla="*/ 0 h 28"/>
                <a:gd name="T4" fmla="*/ 0 w 45"/>
                <a:gd name="T5" fmla="*/ 28 h 28"/>
                <a:gd name="T6" fmla="*/ 40 w 45"/>
                <a:gd name="T7" fmla="*/ 28 h 28"/>
                <a:gd name="T8" fmla="*/ 45 w 45"/>
                <a:gd name="T9" fmla="*/ 6 h 28"/>
              </a:gdLst>
              <a:ahLst/>
              <a:cxnLst>
                <a:cxn ang="0">
                  <a:pos x="T0" y="T1"/>
                </a:cxn>
                <a:cxn ang="0">
                  <a:pos x="T2" y="T3"/>
                </a:cxn>
                <a:cxn ang="0">
                  <a:pos x="T4" y="T5"/>
                </a:cxn>
                <a:cxn ang="0">
                  <a:pos x="T6" y="T7"/>
                </a:cxn>
                <a:cxn ang="0">
                  <a:pos x="T8" y="T9"/>
                </a:cxn>
              </a:cxnLst>
              <a:rect l="0" t="0" r="r" b="b"/>
              <a:pathLst>
                <a:path w="45" h="28">
                  <a:moveTo>
                    <a:pt x="45" y="6"/>
                  </a:moveTo>
                  <a:cubicBezTo>
                    <a:pt x="41" y="2"/>
                    <a:pt x="35" y="0"/>
                    <a:pt x="28" y="0"/>
                  </a:cubicBezTo>
                  <a:cubicBezTo>
                    <a:pt x="13" y="0"/>
                    <a:pt x="0" y="13"/>
                    <a:pt x="0" y="28"/>
                  </a:cubicBezTo>
                  <a:cubicBezTo>
                    <a:pt x="40" y="28"/>
                    <a:pt x="40" y="28"/>
                    <a:pt x="40" y="28"/>
                  </a:cubicBezTo>
                  <a:cubicBezTo>
                    <a:pt x="40" y="20"/>
                    <a:pt x="42" y="13"/>
                    <a:pt x="45" y="6"/>
                  </a:cubicBezTo>
                  <a:close/>
                </a:path>
              </a:pathLst>
            </a:custGeom>
            <a:solidFill>
              <a:srgbClr val="75757A"/>
            </a:solidFill>
            <a:ln w="9525">
              <a:noFill/>
              <a:round/>
              <a:headEnd/>
              <a:tailEnd/>
            </a:ln>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52" name="Oval 973">
              <a:extLst>
                <a:ext uri="{FF2B5EF4-FFF2-40B4-BE49-F238E27FC236}">
                  <a16:creationId xmlns:a16="http://schemas.microsoft.com/office/drawing/2014/main" id="{9AA49B7B-99D2-4E20-B4AD-6F9C1CFFE49F}"/>
                </a:ext>
              </a:extLst>
            </p:cNvPr>
            <p:cNvSpPr>
              <a:spLocks noChangeArrowheads="1"/>
            </p:cNvSpPr>
            <p:nvPr/>
          </p:nvSpPr>
          <p:spPr bwMode="auto">
            <a:xfrm>
              <a:off x="9851073" y="4514536"/>
              <a:ext cx="105244" cy="99984"/>
            </a:xfrm>
            <a:prstGeom prst="ellipse">
              <a:avLst/>
            </a:prstGeom>
            <a:solidFill>
              <a:srgbClr val="75757A"/>
            </a:solidFill>
            <a:ln w="9525">
              <a:noFill/>
              <a:round/>
              <a:headEnd/>
              <a:tailEnd/>
            </a:ln>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53" name="Freeform 997">
              <a:extLst>
                <a:ext uri="{FF2B5EF4-FFF2-40B4-BE49-F238E27FC236}">
                  <a16:creationId xmlns:a16="http://schemas.microsoft.com/office/drawing/2014/main" id="{506B7934-5429-4D0E-8DD4-1C5C20A2DCDB}"/>
                </a:ext>
              </a:extLst>
            </p:cNvPr>
            <p:cNvSpPr>
              <a:spLocks/>
            </p:cNvSpPr>
            <p:nvPr/>
          </p:nvSpPr>
          <p:spPr bwMode="auto">
            <a:xfrm>
              <a:off x="9987891" y="4598731"/>
              <a:ext cx="336781" cy="168390"/>
            </a:xfrm>
            <a:custGeom>
              <a:avLst/>
              <a:gdLst>
                <a:gd name="T0" fmla="*/ 80 w 80"/>
                <a:gd name="T1" fmla="*/ 40 h 40"/>
                <a:gd name="T2" fmla="*/ 40 w 80"/>
                <a:gd name="T3" fmla="*/ 0 h 40"/>
                <a:gd name="T4" fmla="*/ 0 w 80"/>
                <a:gd name="T5" fmla="*/ 40 h 40"/>
                <a:gd name="T6" fmla="*/ 80 w 80"/>
                <a:gd name="T7" fmla="*/ 40 h 40"/>
              </a:gdLst>
              <a:ahLst/>
              <a:cxnLst>
                <a:cxn ang="0">
                  <a:pos x="T0" y="T1"/>
                </a:cxn>
                <a:cxn ang="0">
                  <a:pos x="T2" y="T3"/>
                </a:cxn>
                <a:cxn ang="0">
                  <a:pos x="T4" y="T5"/>
                </a:cxn>
                <a:cxn ang="0">
                  <a:pos x="T6" y="T7"/>
                </a:cxn>
              </a:cxnLst>
              <a:rect l="0" t="0" r="r" b="b"/>
              <a:pathLst>
                <a:path w="80" h="40">
                  <a:moveTo>
                    <a:pt x="80" y="40"/>
                  </a:moveTo>
                  <a:cubicBezTo>
                    <a:pt x="80" y="18"/>
                    <a:pt x="62" y="0"/>
                    <a:pt x="40" y="0"/>
                  </a:cubicBezTo>
                  <a:cubicBezTo>
                    <a:pt x="18" y="0"/>
                    <a:pt x="0" y="18"/>
                    <a:pt x="0" y="40"/>
                  </a:cubicBezTo>
                  <a:lnTo>
                    <a:pt x="80" y="40"/>
                  </a:lnTo>
                  <a:close/>
                </a:path>
              </a:pathLst>
            </a:custGeom>
            <a:solidFill>
              <a:srgbClr val="3C3C41"/>
            </a:solidFill>
            <a:ln w="9525">
              <a:noFill/>
              <a:round/>
              <a:headEnd/>
              <a:tailEnd/>
            </a:ln>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54" name="Oval 998">
              <a:extLst>
                <a:ext uri="{FF2B5EF4-FFF2-40B4-BE49-F238E27FC236}">
                  <a16:creationId xmlns:a16="http://schemas.microsoft.com/office/drawing/2014/main" id="{5290CBA7-F167-4BDA-8314-E0AA2139B36B}"/>
                </a:ext>
              </a:extLst>
            </p:cNvPr>
            <p:cNvSpPr>
              <a:spLocks noChangeArrowheads="1"/>
            </p:cNvSpPr>
            <p:nvPr/>
          </p:nvSpPr>
          <p:spPr bwMode="auto">
            <a:xfrm>
              <a:off x="10072086" y="4382983"/>
              <a:ext cx="168390" cy="163130"/>
            </a:xfrm>
            <a:prstGeom prst="ellipse">
              <a:avLst/>
            </a:prstGeom>
            <a:solidFill>
              <a:srgbClr val="3C3C41"/>
            </a:solidFill>
            <a:ln w="9525">
              <a:noFill/>
              <a:round/>
              <a:headEnd/>
              <a:tailEnd/>
            </a:ln>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69" name="Freeform 972">
              <a:extLst>
                <a:ext uri="{FF2B5EF4-FFF2-40B4-BE49-F238E27FC236}">
                  <a16:creationId xmlns:a16="http://schemas.microsoft.com/office/drawing/2014/main" id="{6677309C-6D66-48AE-A9AB-456692EC67F0}"/>
                </a:ext>
              </a:extLst>
            </p:cNvPr>
            <p:cNvSpPr>
              <a:spLocks/>
            </p:cNvSpPr>
            <p:nvPr/>
          </p:nvSpPr>
          <p:spPr bwMode="auto">
            <a:xfrm flipH="1">
              <a:off x="10319683" y="4646093"/>
              <a:ext cx="184179" cy="121032"/>
            </a:xfrm>
            <a:custGeom>
              <a:avLst/>
              <a:gdLst>
                <a:gd name="T0" fmla="*/ 45 w 45"/>
                <a:gd name="T1" fmla="*/ 6 h 28"/>
                <a:gd name="T2" fmla="*/ 28 w 45"/>
                <a:gd name="T3" fmla="*/ 0 h 28"/>
                <a:gd name="T4" fmla="*/ 0 w 45"/>
                <a:gd name="T5" fmla="*/ 28 h 28"/>
                <a:gd name="T6" fmla="*/ 40 w 45"/>
                <a:gd name="T7" fmla="*/ 28 h 28"/>
                <a:gd name="T8" fmla="*/ 45 w 45"/>
                <a:gd name="T9" fmla="*/ 6 h 28"/>
              </a:gdLst>
              <a:ahLst/>
              <a:cxnLst>
                <a:cxn ang="0">
                  <a:pos x="T0" y="T1"/>
                </a:cxn>
                <a:cxn ang="0">
                  <a:pos x="T2" y="T3"/>
                </a:cxn>
                <a:cxn ang="0">
                  <a:pos x="T4" y="T5"/>
                </a:cxn>
                <a:cxn ang="0">
                  <a:pos x="T6" y="T7"/>
                </a:cxn>
                <a:cxn ang="0">
                  <a:pos x="T8" y="T9"/>
                </a:cxn>
              </a:cxnLst>
              <a:rect l="0" t="0" r="r" b="b"/>
              <a:pathLst>
                <a:path w="45" h="28">
                  <a:moveTo>
                    <a:pt x="45" y="6"/>
                  </a:moveTo>
                  <a:cubicBezTo>
                    <a:pt x="41" y="2"/>
                    <a:pt x="35" y="0"/>
                    <a:pt x="28" y="0"/>
                  </a:cubicBezTo>
                  <a:cubicBezTo>
                    <a:pt x="13" y="0"/>
                    <a:pt x="0" y="13"/>
                    <a:pt x="0" y="28"/>
                  </a:cubicBezTo>
                  <a:cubicBezTo>
                    <a:pt x="40" y="28"/>
                    <a:pt x="40" y="28"/>
                    <a:pt x="40" y="28"/>
                  </a:cubicBezTo>
                  <a:cubicBezTo>
                    <a:pt x="40" y="20"/>
                    <a:pt x="42" y="13"/>
                    <a:pt x="45" y="6"/>
                  </a:cubicBezTo>
                  <a:close/>
                </a:path>
              </a:pathLst>
            </a:custGeom>
            <a:solidFill>
              <a:srgbClr val="75757A"/>
            </a:solidFill>
            <a:ln w="9525">
              <a:noFill/>
              <a:round/>
              <a:headEnd/>
              <a:tailEnd/>
            </a:ln>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70" name="Oval 973">
              <a:extLst>
                <a:ext uri="{FF2B5EF4-FFF2-40B4-BE49-F238E27FC236}">
                  <a16:creationId xmlns:a16="http://schemas.microsoft.com/office/drawing/2014/main" id="{7A7175AB-FA1F-4F33-ADF0-D831016B1C0A}"/>
                </a:ext>
              </a:extLst>
            </p:cNvPr>
            <p:cNvSpPr>
              <a:spLocks noChangeArrowheads="1"/>
            </p:cNvSpPr>
            <p:nvPr/>
          </p:nvSpPr>
          <p:spPr bwMode="auto">
            <a:xfrm flipH="1">
              <a:off x="10311123" y="4514536"/>
              <a:ext cx="105244" cy="99984"/>
            </a:xfrm>
            <a:prstGeom prst="ellipse">
              <a:avLst/>
            </a:prstGeom>
            <a:solidFill>
              <a:srgbClr val="75757A"/>
            </a:solidFill>
            <a:ln w="9525">
              <a:noFill/>
              <a:round/>
              <a:headEnd/>
              <a:tailEnd/>
            </a:ln>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grpSp>
      <p:pic>
        <p:nvPicPr>
          <p:cNvPr id="47" name="Picture 46" descr="A close up of a computer screen&#10;&#10;Description generated with high confidence">
            <a:extLst>
              <a:ext uri="{FF2B5EF4-FFF2-40B4-BE49-F238E27FC236}">
                <a16:creationId xmlns:a16="http://schemas.microsoft.com/office/drawing/2014/main" id="{EB5E4AA9-C333-49A4-9185-95F807CF9032}"/>
              </a:ext>
            </a:extLst>
          </p:cNvPr>
          <p:cNvPicPr>
            <a:picLocks noChangeAspect="1"/>
          </p:cNvPicPr>
          <p:nvPr/>
        </p:nvPicPr>
        <p:blipFill rotWithShape="1">
          <a:blip r:embed="rId4" cstate="screen">
            <a:extLst>
              <a:ext uri="{28A0092B-C50C-407E-A947-70E740481C1C}">
                <a14:useLocalDpi xmlns:a14="http://schemas.microsoft.com/office/drawing/2010/main"/>
              </a:ext>
            </a:extLst>
          </a:blip>
          <a:stretch/>
        </p:blipFill>
        <p:spPr>
          <a:xfrm>
            <a:off x="4211919" y="1693204"/>
            <a:ext cx="3540878" cy="2204543"/>
          </a:xfrm>
          <a:prstGeom prst="rect">
            <a:avLst/>
          </a:prstGeom>
          <a:effectLst>
            <a:outerShdw blurRad="292100" dist="38100" dir="3600000" sx="102000" sy="102000" algn="ctr" rotWithShape="0">
              <a:prstClr val="black">
                <a:alpha val="30000"/>
              </a:prstClr>
            </a:outerShdw>
          </a:effectLst>
        </p:spPr>
      </p:pic>
      <p:pic>
        <p:nvPicPr>
          <p:cNvPr id="48" name="Picture 47">
            <a:extLst>
              <a:ext uri="{FF2B5EF4-FFF2-40B4-BE49-F238E27FC236}">
                <a16:creationId xmlns:a16="http://schemas.microsoft.com/office/drawing/2014/main" id="{9532D3CF-C0D5-4BDF-AE49-F7487CC69C41}"/>
              </a:ext>
            </a:extLst>
          </p:cNvPr>
          <p:cNvPicPr>
            <a:picLocks noChangeAspect="1"/>
          </p:cNvPicPr>
          <p:nvPr/>
        </p:nvPicPr>
        <p:blipFill rotWithShape="1">
          <a:blip r:embed="rId5"/>
          <a:srcRect l="3383" t="4997" b="2175"/>
          <a:stretch/>
        </p:blipFill>
        <p:spPr>
          <a:xfrm>
            <a:off x="7844289" y="1637696"/>
            <a:ext cx="3540878" cy="1961201"/>
          </a:xfrm>
          <a:prstGeom prst="rect">
            <a:avLst/>
          </a:prstGeom>
          <a:effectLst>
            <a:outerShdw blurRad="292100" dist="38100" dir="3600000" sx="102000" sy="102000" algn="ctr" rotWithShape="0">
              <a:prstClr val="black">
                <a:alpha val="30000"/>
              </a:prstClr>
            </a:outerShdw>
          </a:effectLst>
        </p:spPr>
      </p:pic>
    </p:spTree>
    <p:extLst>
      <p:ext uri="{BB962C8B-B14F-4D97-AF65-F5344CB8AC3E}">
        <p14:creationId xmlns:p14="http://schemas.microsoft.com/office/powerpoint/2010/main" val="36201999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AC98F0A1-3ECE-4BF1-BCD9-AD01D80C0A11}"/>
              </a:ext>
            </a:extLst>
          </p:cNvPr>
          <p:cNvSpPr/>
          <p:nvPr/>
        </p:nvSpPr>
        <p:spPr bwMode="auto">
          <a:xfrm>
            <a:off x="9961" y="1359834"/>
            <a:ext cx="11203353" cy="3455133"/>
          </a:xfrm>
          <a:custGeom>
            <a:avLst/>
            <a:gdLst>
              <a:gd name="connsiteX0" fmla="*/ 11369040 w 11369040"/>
              <a:gd name="connsiteY0" fmla="*/ 0 h 3749040"/>
              <a:gd name="connsiteX1" fmla="*/ 11369040 w 11369040"/>
              <a:gd name="connsiteY1" fmla="*/ 3749040 h 3749040"/>
              <a:gd name="connsiteX2" fmla="*/ 0 w 11369040"/>
              <a:gd name="connsiteY2" fmla="*/ 3749040 h 3749040"/>
            </a:gdLst>
            <a:ahLst/>
            <a:cxnLst>
              <a:cxn ang="0">
                <a:pos x="connsiteX0" y="connsiteY0"/>
              </a:cxn>
              <a:cxn ang="0">
                <a:pos x="connsiteX1" y="connsiteY1"/>
              </a:cxn>
              <a:cxn ang="0">
                <a:pos x="connsiteX2" y="connsiteY2"/>
              </a:cxn>
            </a:cxnLst>
            <a:rect l="l" t="t" r="r" b="b"/>
            <a:pathLst>
              <a:path w="11369040" h="3749040">
                <a:moveTo>
                  <a:pt x="11369040" y="0"/>
                </a:moveTo>
                <a:lnTo>
                  <a:pt x="11369040" y="3749040"/>
                </a:lnTo>
                <a:lnTo>
                  <a:pt x="0" y="3749040"/>
                </a:lnTo>
              </a:path>
            </a:pathLst>
          </a:custGeom>
          <a:noFill/>
          <a:ln w="15875" cap="rnd">
            <a:solidFill>
              <a:schemeClr val="tx1"/>
            </a:solidFill>
            <a:prstDash val="sysDot"/>
            <a:headEnd type="none" w="med" len="med"/>
            <a:tailEnd type="none" w="sm" len="sm"/>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cs typeface="Segoe UI" pitchFamily="34" charset="0"/>
            </a:endParaRPr>
          </a:p>
        </p:txBody>
      </p:sp>
      <p:cxnSp>
        <p:nvCxnSpPr>
          <p:cNvPr id="41" name="Straight Connector 40">
            <a:extLst>
              <a:ext uri="{FF2B5EF4-FFF2-40B4-BE49-F238E27FC236}">
                <a16:creationId xmlns:a16="http://schemas.microsoft.com/office/drawing/2014/main" id="{DCD2C62C-67BB-4AE4-AA07-F58B3B98419B}"/>
              </a:ext>
            </a:extLst>
          </p:cNvPr>
          <p:cNvCxnSpPr/>
          <p:nvPr/>
        </p:nvCxnSpPr>
        <p:spPr>
          <a:xfrm>
            <a:off x="3960420" y="5023569"/>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EA7DF97-E721-4F9D-BEDD-8DAF2E35AEDE}"/>
              </a:ext>
            </a:extLst>
          </p:cNvPr>
          <p:cNvCxnSpPr/>
          <p:nvPr/>
        </p:nvCxnSpPr>
        <p:spPr>
          <a:xfrm>
            <a:off x="7579251" y="5023569"/>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1D79D414-3BB1-45E9-B1A6-1F0780646094}"/>
              </a:ext>
            </a:extLst>
          </p:cNvPr>
          <p:cNvSpPr/>
          <p:nvPr/>
        </p:nvSpPr>
        <p:spPr>
          <a:xfrm>
            <a:off x="1499739" y="5373387"/>
            <a:ext cx="1454573" cy="573280"/>
          </a:xfrm>
          <a:prstGeom prst="rect">
            <a:avLst/>
          </a:prstGeom>
        </p:spPr>
        <p:txBody>
          <a:bodyPr wrap="none" lIns="0">
            <a:spAutoFit/>
          </a:bodyPr>
          <a:lstStyle/>
          <a:p>
            <a:pPr algn="ctr" defTabSz="914367">
              <a:defRPr/>
            </a:pPr>
            <a:r>
              <a:rPr lang="en-US" sz="1568" dirty="0">
                <a:solidFill>
                  <a:srgbClr val="3C3C41"/>
                </a:solidFill>
                <a:latin typeface="Segoe UI" panose="020B0502040204020203" pitchFamily="34" charset="0"/>
                <a:ea typeface="Calibri" panose="020F0502020204030204" pitchFamily="34" charset="0"/>
                <a:cs typeface="Segoe UI" panose="020B0502040204020203" pitchFamily="34" charset="0"/>
              </a:rPr>
              <a:t>Get up and </a:t>
            </a:r>
            <a:br>
              <a:rPr lang="en-US" sz="1568" dirty="0">
                <a:solidFill>
                  <a:srgbClr val="3C3C41"/>
                </a:solidFill>
                <a:latin typeface="Segoe UI" panose="020B0502040204020203" pitchFamily="34" charset="0"/>
                <a:ea typeface="Calibri" panose="020F0502020204030204" pitchFamily="34" charset="0"/>
                <a:cs typeface="Segoe UI" panose="020B0502040204020203" pitchFamily="34" charset="0"/>
              </a:rPr>
            </a:br>
            <a:r>
              <a:rPr lang="en-US" sz="1568" dirty="0">
                <a:solidFill>
                  <a:srgbClr val="3C3C41"/>
                </a:solidFill>
                <a:latin typeface="Segoe UI" panose="020B0502040204020203" pitchFamily="34" charset="0"/>
                <a:ea typeface="Calibri" panose="020F0502020204030204" pitchFamily="34" charset="0"/>
                <a:cs typeface="Segoe UI" panose="020B0502040204020203" pitchFamily="34" charset="0"/>
              </a:rPr>
              <a:t>running quickly</a:t>
            </a:r>
          </a:p>
        </p:txBody>
      </p:sp>
      <p:sp>
        <p:nvSpPr>
          <p:cNvPr id="46" name="Rectangle 45">
            <a:extLst>
              <a:ext uri="{FF2B5EF4-FFF2-40B4-BE49-F238E27FC236}">
                <a16:creationId xmlns:a16="http://schemas.microsoft.com/office/drawing/2014/main" id="{A51C9E54-2D0C-4A85-9A47-143208A7D46F}"/>
              </a:ext>
            </a:extLst>
          </p:cNvPr>
          <p:cNvSpPr/>
          <p:nvPr/>
        </p:nvSpPr>
        <p:spPr>
          <a:xfrm>
            <a:off x="4460867" y="5373387"/>
            <a:ext cx="2696553" cy="573280"/>
          </a:xfrm>
          <a:prstGeom prst="rect">
            <a:avLst/>
          </a:prstGeom>
        </p:spPr>
        <p:txBody>
          <a:bodyPr wrap="none" lIns="0">
            <a:spAutoFit/>
          </a:bodyPr>
          <a:lstStyle/>
          <a:p>
            <a:pPr algn="ctr" defTabSz="914367">
              <a:defRPr/>
            </a:pPr>
            <a:r>
              <a:rPr lang="en-US" sz="1568" dirty="0">
                <a:solidFill>
                  <a:srgbClr val="3C3C41"/>
                </a:solidFill>
                <a:latin typeface="Segoe UI" panose="020B0502040204020203" pitchFamily="34" charset="0"/>
                <a:ea typeface="Calibri" panose="020F0502020204030204" pitchFamily="34" charset="0"/>
                <a:cs typeface="Segoe UI" panose="020B0502040204020203" pitchFamily="34" charset="0"/>
              </a:rPr>
              <a:t>Configure the application for </a:t>
            </a:r>
            <a:br>
              <a:rPr lang="en-US" sz="1568" dirty="0">
                <a:solidFill>
                  <a:srgbClr val="3C3C41"/>
                </a:solidFill>
                <a:latin typeface="Segoe UI" panose="020B0502040204020203" pitchFamily="34" charset="0"/>
                <a:ea typeface="Calibri" panose="020F0502020204030204" pitchFamily="34" charset="0"/>
                <a:cs typeface="Segoe UI" panose="020B0502040204020203" pitchFamily="34" charset="0"/>
              </a:rPr>
            </a:br>
            <a:r>
              <a:rPr lang="en-US" sz="1568" dirty="0">
                <a:solidFill>
                  <a:srgbClr val="3C3C41"/>
                </a:solidFill>
                <a:latin typeface="Segoe UI" panose="020B0502040204020203" pitchFamily="34" charset="0"/>
                <a:ea typeface="Calibri" panose="020F0502020204030204" pitchFamily="34" charset="0"/>
                <a:cs typeface="Segoe UI" panose="020B0502040204020203" pitchFamily="34" charset="0"/>
              </a:rPr>
              <a:t>your specific sales processes</a:t>
            </a:r>
          </a:p>
        </p:txBody>
      </p:sp>
      <p:sp>
        <p:nvSpPr>
          <p:cNvPr id="47" name="Rectangle 46">
            <a:extLst>
              <a:ext uri="{FF2B5EF4-FFF2-40B4-BE49-F238E27FC236}">
                <a16:creationId xmlns:a16="http://schemas.microsoft.com/office/drawing/2014/main" id="{F1031C74-4621-44F0-AE21-D85625B36AD6}"/>
              </a:ext>
            </a:extLst>
          </p:cNvPr>
          <p:cNvSpPr/>
          <p:nvPr/>
        </p:nvSpPr>
        <p:spPr>
          <a:xfrm>
            <a:off x="8186517" y="5373387"/>
            <a:ext cx="2371820" cy="573280"/>
          </a:xfrm>
          <a:prstGeom prst="rect">
            <a:avLst/>
          </a:prstGeom>
        </p:spPr>
        <p:txBody>
          <a:bodyPr wrap="none" lIns="0">
            <a:spAutoFit/>
          </a:bodyPr>
          <a:lstStyle/>
          <a:p>
            <a:pPr algn="ctr" defTabSz="914367">
              <a:defRPr/>
            </a:pPr>
            <a:r>
              <a:rPr lang="en-US" sz="1568" dirty="0">
                <a:solidFill>
                  <a:srgbClr val="3C3C41"/>
                </a:solidFill>
                <a:latin typeface="Segoe UI" panose="020B0502040204020203" pitchFamily="34" charset="0"/>
                <a:ea typeface="Times New Roman" panose="02020603050405020304" pitchFamily="18" charset="0"/>
                <a:cs typeface="Segoe UI" panose="020B0502040204020203" pitchFamily="34" charset="0"/>
              </a:rPr>
              <a:t>Count on a platform that </a:t>
            </a:r>
            <a:br>
              <a:rPr lang="en-US" sz="1568" dirty="0">
                <a:solidFill>
                  <a:srgbClr val="3C3C41"/>
                </a:solidFill>
                <a:latin typeface="Segoe UI" panose="020B0502040204020203" pitchFamily="34" charset="0"/>
                <a:ea typeface="Times New Roman" panose="02020603050405020304" pitchFamily="18" charset="0"/>
                <a:cs typeface="Segoe UI" panose="020B0502040204020203" pitchFamily="34" charset="0"/>
              </a:rPr>
            </a:br>
            <a:r>
              <a:rPr lang="en-US" sz="1568" dirty="0">
                <a:solidFill>
                  <a:srgbClr val="3C3C41"/>
                </a:solidFill>
                <a:latin typeface="Segoe UI" panose="020B0502040204020203" pitchFamily="34" charset="0"/>
                <a:ea typeface="Times New Roman" panose="02020603050405020304" pitchFamily="18" charset="0"/>
                <a:cs typeface="Segoe UI" panose="020B0502040204020203" pitchFamily="34" charset="0"/>
              </a:rPr>
              <a:t>grows with your business </a:t>
            </a:r>
          </a:p>
        </p:txBody>
      </p:sp>
      <p:sp>
        <p:nvSpPr>
          <p:cNvPr id="48" name="Oval 47">
            <a:extLst>
              <a:ext uri="{FF2B5EF4-FFF2-40B4-BE49-F238E27FC236}">
                <a16:creationId xmlns:a16="http://schemas.microsoft.com/office/drawing/2014/main" id="{463834BE-4E3F-4F9A-A5CE-8B6E9868235A}"/>
              </a:ext>
            </a:extLst>
          </p:cNvPr>
          <p:cNvSpPr/>
          <p:nvPr/>
        </p:nvSpPr>
        <p:spPr bwMode="auto">
          <a:xfrm>
            <a:off x="1619112" y="4250405"/>
            <a:ext cx="1063785" cy="1063785"/>
          </a:xfrm>
          <a:prstGeom prst="ellipse">
            <a:avLst/>
          </a:prstGeom>
          <a:solidFill>
            <a:schemeClr val="bg1"/>
          </a:solidFill>
          <a:ln w="15875" cap="rnd">
            <a:solidFill>
              <a:schemeClr val="accent3"/>
            </a:solidFill>
            <a:prstDash val="sysDot"/>
            <a:headEnd type="none" w="med" len="med"/>
            <a:tailEnd type="none" w="sm" len="sm"/>
          </a:ln>
          <a:effectLst>
            <a:outerShdw blurRad="25400" dist="12700" dir="5400000" algn="t" rotWithShape="0">
              <a:schemeClr val="bg1">
                <a:lumMod val="8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cs typeface="Segoe UI" pitchFamily="34" charset="0"/>
            </a:endParaRPr>
          </a:p>
        </p:txBody>
      </p:sp>
      <p:sp>
        <p:nvSpPr>
          <p:cNvPr id="49" name="Oval 48">
            <a:extLst>
              <a:ext uri="{FF2B5EF4-FFF2-40B4-BE49-F238E27FC236}">
                <a16:creationId xmlns:a16="http://schemas.microsoft.com/office/drawing/2014/main" id="{CAF06B89-A94D-44E4-BAE1-5B8E46D62096}"/>
              </a:ext>
            </a:extLst>
          </p:cNvPr>
          <p:cNvSpPr/>
          <p:nvPr/>
        </p:nvSpPr>
        <p:spPr bwMode="auto">
          <a:xfrm>
            <a:off x="8856776" y="4250405"/>
            <a:ext cx="1063785" cy="1063785"/>
          </a:xfrm>
          <a:prstGeom prst="ellipse">
            <a:avLst/>
          </a:prstGeom>
          <a:solidFill>
            <a:schemeClr val="bg1"/>
          </a:solidFill>
          <a:ln w="15875" cap="rnd">
            <a:solidFill>
              <a:schemeClr val="accent3"/>
            </a:solidFill>
            <a:prstDash val="sysDot"/>
            <a:headEnd type="none" w="med" len="med"/>
            <a:tailEnd type="none" w="sm" len="sm"/>
          </a:ln>
          <a:effectLst>
            <a:outerShdw blurRad="25400" dist="12700" dir="5400000" algn="t" rotWithShape="0">
              <a:schemeClr val="bg1">
                <a:lumMod val="8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cs typeface="Segoe UI" pitchFamily="34" charset="0"/>
            </a:endParaRPr>
          </a:p>
        </p:txBody>
      </p:sp>
      <p:sp>
        <p:nvSpPr>
          <p:cNvPr id="50" name="Oval 49">
            <a:extLst>
              <a:ext uri="{FF2B5EF4-FFF2-40B4-BE49-F238E27FC236}">
                <a16:creationId xmlns:a16="http://schemas.microsoft.com/office/drawing/2014/main" id="{4DD56D3B-1DBD-41C0-B6AE-392AD9AB3CFB}"/>
              </a:ext>
            </a:extLst>
          </p:cNvPr>
          <p:cNvSpPr/>
          <p:nvPr/>
        </p:nvSpPr>
        <p:spPr bwMode="auto">
          <a:xfrm>
            <a:off x="5237943" y="4250405"/>
            <a:ext cx="1063785" cy="1063785"/>
          </a:xfrm>
          <a:prstGeom prst="ellipse">
            <a:avLst/>
          </a:prstGeom>
          <a:solidFill>
            <a:schemeClr val="bg1"/>
          </a:solidFill>
          <a:ln w="15875" cap="rnd">
            <a:solidFill>
              <a:schemeClr val="accent3"/>
            </a:solidFill>
            <a:prstDash val="sysDot"/>
            <a:headEnd type="none" w="med" len="med"/>
            <a:tailEnd type="none" w="sm" len="sm"/>
          </a:ln>
          <a:effectLst>
            <a:outerShdw blurRad="25400" dist="12700" dir="5400000" algn="t" rotWithShape="0">
              <a:schemeClr val="bg1">
                <a:lumMod val="8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cs typeface="Segoe UI" pitchFamily="34" charset="0"/>
            </a:endParaRPr>
          </a:p>
        </p:txBody>
      </p:sp>
      <p:cxnSp>
        <p:nvCxnSpPr>
          <p:cNvPr id="51" name="Straight Connector 50">
            <a:extLst>
              <a:ext uri="{FF2B5EF4-FFF2-40B4-BE49-F238E27FC236}">
                <a16:creationId xmlns:a16="http://schemas.microsoft.com/office/drawing/2014/main" id="{5637D12E-30B0-49FA-B759-2C2FCA27FA87}"/>
              </a:ext>
            </a:extLst>
          </p:cNvPr>
          <p:cNvCxnSpPr/>
          <p:nvPr/>
        </p:nvCxnSpPr>
        <p:spPr>
          <a:xfrm>
            <a:off x="3960420" y="5340763"/>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FF57B6B-6914-4D93-B7AE-C955F4D80AE8}"/>
              </a:ext>
            </a:extLst>
          </p:cNvPr>
          <p:cNvCxnSpPr/>
          <p:nvPr/>
        </p:nvCxnSpPr>
        <p:spPr>
          <a:xfrm>
            <a:off x="7579251" y="5340763"/>
            <a:ext cx="0" cy="9753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FFA4E4C-3B07-469E-8AEF-C5C010BE15F4}"/>
              </a:ext>
            </a:extLst>
          </p:cNvPr>
          <p:cNvSpPr>
            <a:spLocks noGrp="1"/>
          </p:cNvSpPr>
          <p:nvPr>
            <p:ph type="title"/>
          </p:nvPr>
        </p:nvSpPr>
        <p:spPr/>
        <p:txBody>
          <a:bodyPr/>
          <a:lstStyle/>
          <a:p>
            <a:pPr defTabSz="914102" fontAlgn="base">
              <a:spcAft>
                <a:spcPct val="0"/>
              </a:spcAft>
            </a:pPr>
            <a:r>
              <a:rPr lang="en-US" dirty="0">
                <a:solidFill>
                  <a:schemeClr val="tx1"/>
                </a:solidFill>
                <a:ea typeface="Segoe UI" pitchFamily="34" charset="0"/>
              </a:rPr>
              <a:t>Start with what you need</a:t>
            </a:r>
            <a:endParaRPr lang="en-US" dirty="0"/>
          </a:p>
        </p:txBody>
      </p:sp>
      <p:cxnSp>
        <p:nvCxnSpPr>
          <p:cNvPr id="21" name="Straight Connector 20">
            <a:extLst>
              <a:ext uri="{FF2B5EF4-FFF2-40B4-BE49-F238E27FC236}">
                <a16:creationId xmlns:a16="http://schemas.microsoft.com/office/drawing/2014/main" id="{D7EBB9A7-F284-4742-B71F-83F89FBAA000}"/>
              </a:ext>
            </a:extLst>
          </p:cNvPr>
          <p:cNvCxnSpPr>
            <a:cxnSpLocks/>
          </p:cNvCxnSpPr>
          <p:nvPr/>
        </p:nvCxnSpPr>
        <p:spPr>
          <a:xfrm>
            <a:off x="7952761" y="4803802"/>
            <a:ext cx="0" cy="1053117"/>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5BA3DD7-44A7-461D-806A-52446A2AD5B9}"/>
              </a:ext>
            </a:extLst>
          </p:cNvPr>
          <p:cNvGrpSpPr/>
          <p:nvPr/>
        </p:nvGrpSpPr>
        <p:grpSpPr>
          <a:xfrm>
            <a:off x="10715798" y="355494"/>
            <a:ext cx="995032" cy="995032"/>
            <a:chOff x="10930672" y="362126"/>
            <a:chExt cx="1014984" cy="1014984"/>
          </a:xfrm>
        </p:grpSpPr>
        <p:grpSp>
          <p:nvGrpSpPr>
            <p:cNvPr id="54" name="Group 53">
              <a:extLst>
                <a:ext uri="{FF2B5EF4-FFF2-40B4-BE49-F238E27FC236}">
                  <a16:creationId xmlns:a16="http://schemas.microsoft.com/office/drawing/2014/main" id="{7B5F49DB-DFB7-46C5-9DE0-721191BB42DF}"/>
                </a:ext>
              </a:extLst>
            </p:cNvPr>
            <p:cNvGrpSpPr>
              <a:grpSpLocks/>
            </p:cNvGrpSpPr>
            <p:nvPr/>
          </p:nvGrpSpPr>
          <p:grpSpPr>
            <a:xfrm>
              <a:off x="10930672" y="362126"/>
              <a:ext cx="1014984" cy="1014984"/>
              <a:chOff x="4222383" y="1964638"/>
              <a:chExt cx="1017217" cy="1320651"/>
            </a:xfrm>
          </p:grpSpPr>
          <p:sp>
            <p:nvSpPr>
              <p:cNvPr id="65" name="Oval 64">
                <a:extLst>
                  <a:ext uri="{FF2B5EF4-FFF2-40B4-BE49-F238E27FC236}">
                    <a16:creationId xmlns:a16="http://schemas.microsoft.com/office/drawing/2014/main" id="{A537B3E8-9C90-4D2E-8FF6-B3B977E0F8DD}"/>
                  </a:ext>
                </a:extLst>
              </p:cNvPr>
              <p:cNvSpPr/>
              <p:nvPr/>
            </p:nvSpPr>
            <p:spPr bwMode="auto">
              <a:xfrm flipH="1">
                <a:off x="4267025" y="2022597"/>
                <a:ext cx="927933" cy="1204733"/>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8023C44E-A729-4ECC-889E-4165DCE4C6D6}"/>
                  </a:ext>
                </a:extLst>
              </p:cNvPr>
              <p:cNvSpPr/>
              <p:nvPr/>
            </p:nvSpPr>
            <p:spPr bwMode="auto">
              <a:xfrm flipH="1">
                <a:off x="4302679" y="2068886"/>
                <a:ext cx="856626" cy="1112155"/>
              </a:xfrm>
              <a:prstGeom prst="ellipse">
                <a:avLst/>
              </a:prstGeom>
              <a:solidFill>
                <a:schemeClr val="bg1"/>
              </a:solidFill>
              <a:ln>
                <a:noFill/>
                <a:headEnd type="none" w="med" len="med"/>
                <a:tailEnd type="none" w="med" len="med"/>
              </a:ln>
              <a:effectLst>
                <a:innerShdw blurRad="127000" dist="38100">
                  <a:schemeClr val="bg1">
                    <a:lumMod val="65000"/>
                    <a:alpha val="70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7" name="Arc 66">
                <a:extLst>
                  <a:ext uri="{FF2B5EF4-FFF2-40B4-BE49-F238E27FC236}">
                    <a16:creationId xmlns:a16="http://schemas.microsoft.com/office/drawing/2014/main" id="{7C528D56-EF59-4AD3-823D-43284DAA9ED1}"/>
                  </a:ext>
                </a:extLst>
              </p:cNvPr>
              <p:cNvSpPr/>
              <p:nvPr/>
            </p:nvSpPr>
            <p:spPr bwMode="auto">
              <a:xfrm flipH="1">
                <a:off x="4222383" y="1964638"/>
                <a:ext cx="1017217" cy="1320651"/>
              </a:xfrm>
              <a:prstGeom prst="arc">
                <a:avLst>
                  <a:gd name="adj1" fmla="val 5406565"/>
                  <a:gd name="adj2" fmla="val 16115014"/>
                </a:avLst>
              </a:prstGeom>
              <a:noFill/>
              <a:ln w="15875" cap="rnd">
                <a:solidFill>
                  <a:schemeClr val="accent3"/>
                </a:solidFill>
                <a:prstDash val="sysDot"/>
                <a:headEnd type="none" w="med" len="med"/>
                <a:tailEnd type="oval" w="sm" len="sm"/>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cs typeface="Segoe UI" pitchFamily="34" charset="0"/>
                </a:endParaRPr>
              </a:p>
            </p:txBody>
          </p:sp>
        </p:grpSp>
        <p:grpSp>
          <p:nvGrpSpPr>
            <p:cNvPr id="25" name="Group 24">
              <a:extLst>
                <a:ext uri="{FF2B5EF4-FFF2-40B4-BE49-F238E27FC236}">
                  <a16:creationId xmlns:a16="http://schemas.microsoft.com/office/drawing/2014/main" id="{2B7A0C1A-3DD1-4EC5-A3C4-7D899F4B5D25}"/>
                </a:ext>
              </a:extLst>
            </p:cNvPr>
            <p:cNvGrpSpPr/>
            <p:nvPr/>
          </p:nvGrpSpPr>
          <p:grpSpPr>
            <a:xfrm>
              <a:off x="11220396" y="601079"/>
              <a:ext cx="499911" cy="520960"/>
              <a:chOff x="4870994" y="5440218"/>
              <a:chExt cx="499911" cy="520960"/>
            </a:xfrm>
          </p:grpSpPr>
          <p:sp>
            <p:nvSpPr>
              <p:cNvPr id="26" name="Freeform 1051">
                <a:extLst>
                  <a:ext uri="{FF2B5EF4-FFF2-40B4-BE49-F238E27FC236}">
                    <a16:creationId xmlns:a16="http://schemas.microsoft.com/office/drawing/2014/main" id="{C4C66B6E-EFD9-4620-B3E8-627341006832}"/>
                  </a:ext>
                </a:extLst>
              </p:cNvPr>
              <p:cNvSpPr>
                <a:spLocks/>
              </p:cNvSpPr>
              <p:nvPr/>
            </p:nvSpPr>
            <p:spPr bwMode="auto">
              <a:xfrm>
                <a:off x="4870994" y="5440218"/>
                <a:ext cx="499911" cy="520960"/>
              </a:xfrm>
              <a:custGeom>
                <a:avLst/>
                <a:gdLst>
                  <a:gd name="T0" fmla="*/ 60 w 120"/>
                  <a:gd name="T1" fmla="*/ 4 h 124"/>
                  <a:gd name="T2" fmla="*/ 92 w 120"/>
                  <a:gd name="T3" fmla="*/ 13 h 124"/>
                  <a:gd name="T4" fmla="*/ 94 w 120"/>
                  <a:gd name="T5" fmla="*/ 14 h 124"/>
                  <a:gd name="T6" fmla="*/ 108 w 120"/>
                  <a:gd name="T7" fmla="*/ 0 h 124"/>
                  <a:gd name="T8" fmla="*/ 108 w 120"/>
                  <a:gd name="T9" fmla="*/ 36 h 124"/>
                  <a:gd name="T10" fmla="*/ 72 w 120"/>
                  <a:gd name="T11" fmla="*/ 36 h 124"/>
                  <a:gd name="T12" fmla="*/ 88 w 120"/>
                  <a:gd name="T13" fmla="*/ 20 h 124"/>
                  <a:gd name="T14" fmla="*/ 88 w 120"/>
                  <a:gd name="T15" fmla="*/ 20 h 124"/>
                  <a:gd name="T16" fmla="*/ 60 w 120"/>
                  <a:gd name="T17" fmla="*/ 12 h 124"/>
                  <a:gd name="T18" fmla="*/ 8 w 120"/>
                  <a:gd name="T19" fmla="*/ 64 h 124"/>
                  <a:gd name="T20" fmla="*/ 60 w 120"/>
                  <a:gd name="T21" fmla="*/ 116 h 124"/>
                  <a:gd name="T22" fmla="*/ 112 w 120"/>
                  <a:gd name="T23" fmla="*/ 64 h 124"/>
                  <a:gd name="T24" fmla="*/ 120 w 120"/>
                  <a:gd name="T25" fmla="*/ 64 h 124"/>
                  <a:gd name="T26" fmla="*/ 60 w 120"/>
                  <a:gd name="T27" fmla="*/ 124 h 124"/>
                  <a:gd name="T28" fmla="*/ 0 w 120"/>
                  <a:gd name="T29" fmla="*/ 64 h 124"/>
                  <a:gd name="T30" fmla="*/ 60 w 120"/>
                  <a:gd name="T31" fmla="*/ 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124">
                    <a:moveTo>
                      <a:pt x="60" y="4"/>
                    </a:moveTo>
                    <a:cubicBezTo>
                      <a:pt x="72" y="4"/>
                      <a:pt x="83" y="7"/>
                      <a:pt x="92" y="13"/>
                    </a:cubicBezTo>
                    <a:cubicBezTo>
                      <a:pt x="94" y="14"/>
                      <a:pt x="94" y="14"/>
                      <a:pt x="94" y="14"/>
                    </a:cubicBezTo>
                    <a:cubicBezTo>
                      <a:pt x="108" y="0"/>
                      <a:pt x="108" y="0"/>
                      <a:pt x="108" y="0"/>
                    </a:cubicBezTo>
                    <a:cubicBezTo>
                      <a:pt x="108" y="36"/>
                      <a:pt x="108" y="36"/>
                      <a:pt x="108" y="36"/>
                    </a:cubicBezTo>
                    <a:cubicBezTo>
                      <a:pt x="72" y="36"/>
                      <a:pt x="72" y="36"/>
                      <a:pt x="72" y="36"/>
                    </a:cubicBezTo>
                    <a:cubicBezTo>
                      <a:pt x="88" y="20"/>
                      <a:pt x="88" y="20"/>
                      <a:pt x="88" y="20"/>
                    </a:cubicBezTo>
                    <a:cubicBezTo>
                      <a:pt x="88" y="20"/>
                      <a:pt x="88" y="20"/>
                      <a:pt x="88" y="20"/>
                    </a:cubicBezTo>
                    <a:cubicBezTo>
                      <a:pt x="80" y="15"/>
                      <a:pt x="70" y="12"/>
                      <a:pt x="60" y="12"/>
                    </a:cubicBezTo>
                    <a:cubicBezTo>
                      <a:pt x="31" y="12"/>
                      <a:pt x="8" y="35"/>
                      <a:pt x="8" y="64"/>
                    </a:cubicBezTo>
                    <a:cubicBezTo>
                      <a:pt x="8" y="93"/>
                      <a:pt x="31" y="116"/>
                      <a:pt x="60" y="116"/>
                    </a:cubicBezTo>
                    <a:cubicBezTo>
                      <a:pt x="89" y="116"/>
                      <a:pt x="112" y="93"/>
                      <a:pt x="112" y="64"/>
                    </a:cubicBezTo>
                    <a:cubicBezTo>
                      <a:pt x="120" y="64"/>
                      <a:pt x="120" y="64"/>
                      <a:pt x="120" y="64"/>
                    </a:cubicBezTo>
                    <a:cubicBezTo>
                      <a:pt x="120" y="97"/>
                      <a:pt x="93" y="124"/>
                      <a:pt x="60" y="124"/>
                    </a:cubicBezTo>
                    <a:cubicBezTo>
                      <a:pt x="27" y="124"/>
                      <a:pt x="0" y="97"/>
                      <a:pt x="0" y="64"/>
                    </a:cubicBezTo>
                    <a:cubicBezTo>
                      <a:pt x="0" y="31"/>
                      <a:pt x="27" y="4"/>
                      <a:pt x="60" y="4"/>
                    </a:cubicBez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27" name="Freeform: Shape 26">
                <a:extLst>
                  <a:ext uri="{FF2B5EF4-FFF2-40B4-BE49-F238E27FC236}">
                    <a16:creationId xmlns:a16="http://schemas.microsoft.com/office/drawing/2014/main" id="{AA805F8E-7713-406C-BF29-B94245C1EC50}"/>
                  </a:ext>
                </a:extLst>
              </p:cNvPr>
              <p:cNvSpPr/>
              <p:nvPr/>
            </p:nvSpPr>
            <p:spPr bwMode="auto">
              <a:xfrm>
                <a:off x="5036209" y="5592923"/>
                <a:ext cx="145288" cy="220154"/>
              </a:xfrm>
              <a:custGeom>
                <a:avLst/>
                <a:gdLst>
                  <a:gd name="connsiteX0" fmla="*/ 139016 w 269397"/>
                  <a:gd name="connsiteY0" fmla="*/ 214579 h 408215"/>
                  <a:gd name="connsiteX1" fmla="*/ 139016 w 269397"/>
                  <a:gd name="connsiteY1" fmla="*/ 323553 h 408215"/>
                  <a:gd name="connsiteX2" fmla="*/ 178920 w 269397"/>
                  <a:gd name="connsiteY2" fmla="*/ 323553 h 408215"/>
                  <a:gd name="connsiteX3" fmla="*/ 238623 w 269397"/>
                  <a:gd name="connsiteY3" fmla="*/ 269413 h 408215"/>
                  <a:gd name="connsiteX4" fmla="*/ 178920 w 269397"/>
                  <a:gd name="connsiteY4" fmla="*/ 215273 h 408215"/>
                  <a:gd name="connsiteX5" fmla="*/ 148174 w 269397"/>
                  <a:gd name="connsiteY5" fmla="*/ 214669 h 408215"/>
                  <a:gd name="connsiteX6" fmla="*/ 90428 w 269397"/>
                  <a:gd name="connsiteY6" fmla="*/ 84666 h 408215"/>
                  <a:gd name="connsiteX7" fmla="*/ 26479 w 269397"/>
                  <a:gd name="connsiteY7" fmla="*/ 138806 h 408215"/>
                  <a:gd name="connsiteX8" fmla="*/ 90428 w 269397"/>
                  <a:gd name="connsiteY8" fmla="*/ 192945 h 408215"/>
                  <a:gd name="connsiteX9" fmla="*/ 120728 w 269397"/>
                  <a:gd name="connsiteY9" fmla="*/ 192145 h 408215"/>
                  <a:gd name="connsiteX10" fmla="*/ 120728 w 269397"/>
                  <a:gd name="connsiteY10" fmla="*/ 84666 h 408215"/>
                  <a:gd name="connsiteX11" fmla="*/ 120728 w 269397"/>
                  <a:gd name="connsiteY11" fmla="*/ 0 h 408215"/>
                  <a:gd name="connsiteX12" fmla="*/ 139016 w 269397"/>
                  <a:gd name="connsiteY12" fmla="*/ 0 h 408215"/>
                  <a:gd name="connsiteX13" fmla="*/ 139016 w 269397"/>
                  <a:gd name="connsiteY13" fmla="*/ 62429 h 408215"/>
                  <a:gd name="connsiteX14" fmla="*/ 248135 w 269397"/>
                  <a:gd name="connsiteY14" fmla="*/ 62429 h 408215"/>
                  <a:gd name="connsiteX15" fmla="*/ 248135 w 269397"/>
                  <a:gd name="connsiteY15" fmla="*/ 84666 h 408215"/>
                  <a:gd name="connsiteX16" fmla="*/ 139016 w 269397"/>
                  <a:gd name="connsiteY16" fmla="*/ 84666 h 408215"/>
                  <a:gd name="connsiteX17" fmla="*/ 139016 w 269397"/>
                  <a:gd name="connsiteY17" fmla="*/ 191808 h 408215"/>
                  <a:gd name="connsiteX18" fmla="*/ 150208 w 269397"/>
                  <a:gd name="connsiteY18" fmla="*/ 191679 h 408215"/>
                  <a:gd name="connsiteX19" fmla="*/ 176558 w 269397"/>
                  <a:gd name="connsiteY19" fmla="*/ 192340 h 408215"/>
                  <a:gd name="connsiteX20" fmla="*/ 269323 w 269397"/>
                  <a:gd name="connsiteY20" fmla="*/ 265166 h 408215"/>
                  <a:gd name="connsiteX21" fmla="*/ 185101 w 269397"/>
                  <a:gd name="connsiteY21" fmla="*/ 345788 h 408215"/>
                  <a:gd name="connsiteX22" fmla="*/ 139016 w 269397"/>
                  <a:gd name="connsiteY22" fmla="*/ 345788 h 408215"/>
                  <a:gd name="connsiteX23" fmla="*/ 139016 w 269397"/>
                  <a:gd name="connsiteY23" fmla="*/ 408215 h 408215"/>
                  <a:gd name="connsiteX24" fmla="*/ 120728 w 269397"/>
                  <a:gd name="connsiteY24" fmla="*/ 408215 h 408215"/>
                  <a:gd name="connsiteX25" fmla="*/ 120728 w 269397"/>
                  <a:gd name="connsiteY25" fmla="*/ 345788 h 408215"/>
                  <a:gd name="connsiteX26" fmla="*/ 21213 w 269397"/>
                  <a:gd name="connsiteY26" fmla="*/ 345788 h 408215"/>
                  <a:gd name="connsiteX27" fmla="*/ 21213 w 269397"/>
                  <a:gd name="connsiteY27" fmla="*/ 323554 h 408215"/>
                  <a:gd name="connsiteX28" fmla="*/ 120728 w 269397"/>
                  <a:gd name="connsiteY28" fmla="*/ 323553 h 408215"/>
                  <a:gd name="connsiteX29" fmla="*/ 120728 w 269397"/>
                  <a:gd name="connsiteY29" fmla="*/ 214497 h 408215"/>
                  <a:gd name="connsiteX30" fmla="*/ 113087 w 269397"/>
                  <a:gd name="connsiteY30" fmla="*/ 214512 h 408215"/>
                  <a:gd name="connsiteX31" fmla="*/ 90970 w 269397"/>
                  <a:gd name="connsiteY31" fmla="*/ 214667 h 408215"/>
                  <a:gd name="connsiteX32" fmla="*/ 25 w 269397"/>
                  <a:gd name="connsiteY32" fmla="*/ 138805 h 408215"/>
                  <a:gd name="connsiteX33" fmla="*/ 84247 w 269397"/>
                  <a:gd name="connsiteY33" fmla="*/ 62429 h 408215"/>
                  <a:gd name="connsiteX34" fmla="*/ 120728 w 269397"/>
                  <a:gd name="connsiteY34" fmla="*/ 62429 h 40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9397" h="408215">
                    <a:moveTo>
                      <a:pt x="139016" y="214579"/>
                    </a:moveTo>
                    <a:lnTo>
                      <a:pt x="139016" y="323553"/>
                    </a:lnTo>
                    <a:lnTo>
                      <a:pt x="178920" y="323553"/>
                    </a:lnTo>
                    <a:cubicBezTo>
                      <a:pt x="191372" y="323043"/>
                      <a:pt x="237371" y="316409"/>
                      <a:pt x="238623" y="269413"/>
                    </a:cubicBezTo>
                    <a:cubicBezTo>
                      <a:pt x="239875" y="222418"/>
                      <a:pt x="187616" y="215215"/>
                      <a:pt x="178920" y="215273"/>
                    </a:cubicBezTo>
                    <a:cubicBezTo>
                      <a:pt x="162240" y="215172"/>
                      <a:pt x="157411" y="214870"/>
                      <a:pt x="148174" y="214669"/>
                    </a:cubicBezTo>
                    <a:close/>
                    <a:moveTo>
                      <a:pt x="90428" y="84666"/>
                    </a:moveTo>
                    <a:cubicBezTo>
                      <a:pt x="81732" y="84608"/>
                      <a:pt x="25227" y="91810"/>
                      <a:pt x="26479" y="138806"/>
                    </a:cubicBezTo>
                    <a:cubicBezTo>
                      <a:pt x="27731" y="185802"/>
                      <a:pt x="77977" y="192435"/>
                      <a:pt x="90428" y="192945"/>
                    </a:cubicBezTo>
                    <a:lnTo>
                      <a:pt x="120728" y="192145"/>
                    </a:lnTo>
                    <a:lnTo>
                      <a:pt x="120728" y="84666"/>
                    </a:lnTo>
                    <a:close/>
                    <a:moveTo>
                      <a:pt x="120728" y="0"/>
                    </a:moveTo>
                    <a:lnTo>
                      <a:pt x="139016" y="0"/>
                    </a:lnTo>
                    <a:lnTo>
                      <a:pt x="139016" y="62429"/>
                    </a:lnTo>
                    <a:lnTo>
                      <a:pt x="248135" y="62429"/>
                    </a:lnTo>
                    <a:lnTo>
                      <a:pt x="248135" y="84666"/>
                    </a:lnTo>
                    <a:lnTo>
                      <a:pt x="139016" y="84666"/>
                    </a:lnTo>
                    <a:lnTo>
                      <a:pt x="139016" y="191808"/>
                    </a:lnTo>
                    <a:lnTo>
                      <a:pt x="150208" y="191679"/>
                    </a:lnTo>
                    <a:cubicBezTo>
                      <a:pt x="157921" y="191719"/>
                      <a:pt x="166526" y="191909"/>
                      <a:pt x="176558" y="192340"/>
                    </a:cubicBezTo>
                    <a:cubicBezTo>
                      <a:pt x="216686" y="194064"/>
                      <a:pt x="267293" y="215935"/>
                      <a:pt x="269323" y="265166"/>
                    </a:cubicBezTo>
                    <a:cubicBezTo>
                      <a:pt x="271354" y="314397"/>
                      <a:pt x="231616" y="345788"/>
                      <a:pt x="185101" y="345788"/>
                    </a:cubicBezTo>
                    <a:lnTo>
                      <a:pt x="139016" y="345788"/>
                    </a:lnTo>
                    <a:lnTo>
                      <a:pt x="139016" y="408215"/>
                    </a:lnTo>
                    <a:lnTo>
                      <a:pt x="120728" y="408215"/>
                    </a:lnTo>
                    <a:lnTo>
                      <a:pt x="120728" y="345788"/>
                    </a:lnTo>
                    <a:lnTo>
                      <a:pt x="21213" y="345788"/>
                    </a:lnTo>
                    <a:lnTo>
                      <a:pt x="21213" y="323554"/>
                    </a:lnTo>
                    <a:lnTo>
                      <a:pt x="120728" y="323553"/>
                    </a:lnTo>
                    <a:lnTo>
                      <a:pt x="120728" y="214497"/>
                    </a:lnTo>
                    <a:lnTo>
                      <a:pt x="113087" y="214512"/>
                    </a:lnTo>
                    <a:cubicBezTo>
                      <a:pt x="106837" y="214542"/>
                      <a:pt x="99550" y="214592"/>
                      <a:pt x="90970" y="214667"/>
                    </a:cubicBezTo>
                    <a:cubicBezTo>
                      <a:pt x="22332" y="215267"/>
                      <a:pt x="-876" y="164178"/>
                      <a:pt x="25" y="138805"/>
                    </a:cubicBezTo>
                    <a:cubicBezTo>
                      <a:pt x="25" y="96624"/>
                      <a:pt x="37733" y="62429"/>
                      <a:pt x="84247" y="62429"/>
                    </a:cubicBezTo>
                    <a:lnTo>
                      <a:pt x="120728" y="62429"/>
                    </a:lnTo>
                    <a:close/>
                  </a:path>
                </a:pathLst>
              </a:cu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568" dirty="0">
                  <a:gradFill>
                    <a:gsLst>
                      <a:gs pos="40075">
                        <a:srgbClr val="FFFFFF"/>
                      </a:gs>
                      <a:gs pos="30000">
                        <a:srgbClr val="FFFFFF"/>
                      </a:gs>
                    </a:gsLst>
                    <a:lin ang="5400000" scaled="0"/>
                  </a:gradFill>
                  <a:latin typeface="Segoe UI"/>
                </a:endParaRPr>
              </a:p>
            </p:txBody>
          </p:sp>
        </p:grpSp>
      </p:grpSp>
      <p:grpSp>
        <p:nvGrpSpPr>
          <p:cNvPr id="3" name="Group 2">
            <a:extLst>
              <a:ext uri="{FF2B5EF4-FFF2-40B4-BE49-F238E27FC236}">
                <a16:creationId xmlns:a16="http://schemas.microsoft.com/office/drawing/2014/main" id="{77E73E87-C054-4844-9F94-3F747AC6CD27}"/>
              </a:ext>
            </a:extLst>
          </p:cNvPr>
          <p:cNvGrpSpPr/>
          <p:nvPr/>
        </p:nvGrpSpPr>
        <p:grpSpPr>
          <a:xfrm>
            <a:off x="1914712" y="4546202"/>
            <a:ext cx="499586" cy="515200"/>
            <a:chOff x="2006335" y="4257688"/>
            <a:chExt cx="509604" cy="525531"/>
          </a:xfrm>
        </p:grpSpPr>
        <p:sp>
          <p:nvSpPr>
            <p:cNvPr id="29" name="Freeform 1052">
              <a:extLst>
                <a:ext uri="{FF2B5EF4-FFF2-40B4-BE49-F238E27FC236}">
                  <a16:creationId xmlns:a16="http://schemas.microsoft.com/office/drawing/2014/main" id="{89F9E21A-94F1-4119-98B0-8E5B2C9D13E7}"/>
                </a:ext>
              </a:extLst>
            </p:cNvPr>
            <p:cNvSpPr>
              <a:spLocks/>
            </p:cNvSpPr>
            <p:nvPr/>
          </p:nvSpPr>
          <p:spPr bwMode="auto">
            <a:xfrm>
              <a:off x="2244106" y="4412657"/>
              <a:ext cx="95551" cy="212335"/>
            </a:xfrm>
            <a:custGeom>
              <a:avLst/>
              <a:gdLst>
                <a:gd name="T0" fmla="*/ 13 w 18"/>
                <a:gd name="T1" fmla="*/ 40 h 40"/>
                <a:gd name="T2" fmla="*/ 0 w 18"/>
                <a:gd name="T3" fmla="*/ 27 h 40"/>
                <a:gd name="T4" fmla="*/ 0 w 18"/>
                <a:gd name="T5" fmla="*/ 0 h 40"/>
                <a:gd name="T6" fmla="*/ 6 w 18"/>
                <a:gd name="T7" fmla="*/ 0 h 40"/>
                <a:gd name="T8" fmla="*/ 6 w 18"/>
                <a:gd name="T9" fmla="*/ 23 h 40"/>
                <a:gd name="T10" fmla="*/ 18 w 18"/>
                <a:gd name="T11" fmla="*/ 35 h 40"/>
                <a:gd name="T12" fmla="*/ 13 w 1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13" y="40"/>
                  </a:moveTo>
                  <a:lnTo>
                    <a:pt x="0" y="27"/>
                  </a:lnTo>
                  <a:lnTo>
                    <a:pt x="0" y="0"/>
                  </a:lnTo>
                  <a:lnTo>
                    <a:pt x="6" y="0"/>
                  </a:lnTo>
                  <a:lnTo>
                    <a:pt x="6" y="23"/>
                  </a:lnTo>
                  <a:lnTo>
                    <a:pt x="18" y="35"/>
                  </a:lnTo>
                  <a:lnTo>
                    <a:pt x="13" y="40"/>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31" name="Freeform 1053">
              <a:extLst>
                <a:ext uri="{FF2B5EF4-FFF2-40B4-BE49-F238E27FC236}">
                  <a16:creationId xmlns:a16="http://schemas.microsoft.com/office/drawing/2014/main" id="{6D6CC6A9-4219-4427-8194-07D0E2B08BBD}"/>
                </a:ext>
              </a:extLst>
            </p:cNvPr>
            <p:cNvSpPr>
              <a:spLocks/>
            </p:cNvSpPr>
            <p:nvPr/>
          </p:nvSpPr>
          <p:spPr bwMode="auto">
            <a:xfrm flipH="1">
              <a:off x="2006335" y="4257688"/>
              <a:ext cx="509604" cy="525531"/>
            </a:xfrm>
            <a:custGeom>
              <a:avLst/>
              <a:gdLst>
                <a:gd name="T0" fmla="*/ 60 w 120"/>
                <a:gd name="T1" fmla="*/ 4 h 124"/>
                <a:gd name="T2" fmla="*/ 28 w 120"/>
                <a:gd name="T3" fmla="*/ 13 h 124"/>
                <a:gd name="T4" fmla="*/ 26 w 120"/>
                <a:gd name="T5" fmla="*/ 14 h 124"/>
                <a:gd name="T6" fmla="*/ 12 w 120"/>
                <a:gd name="T7" fmla="*/ 0 h 124"/>
                <a:gd name="T8" fmla="*/ 12 w 120"/>
                <a:gd name="T9" fmla="*/ 36 h 124"/>
                <a:gd name="T10" fmla="*/ 48 w 120"/>
                <a:gd name="T11" fmla="*/ 36 h 124"/>
                <a:gd name="T12" fmla="*/ 32 w 120"/>
                <a:gd name="T13" fmla="*/ 20 h 124"/>
                <a:gd name="T14" fmla="*/ 32 w 120"/>
                <a:gd name="T15" fmla="*/ 20 h 124"/>
                <a:gd name="T16" fmla="*/ 60 w 120"/>
                <a:gd name="T17" fmla="*/ 12 h 124"/>
                <a:gd name="T18" fmla="*/ 112 w 120"/>
                <a:gd name="T19" fmla="*/ 64 h 124"/>
                <a:gd name="T20" fmla="*/ 60 w 120"/>
                <a:gd name="T21" fmla="*/ 116 h 124"/>
                <a:gd name="T22" fmla="*/ 8 w 120"/>
                <a:gd name="T23" fmla="*/ 64 h 124"/>
                <a:gd name="T24" fmla="*/ 0 w 120"/>
                <a:gd name="T25" fmla="*/ 64 h 124"/>
                <a:gd name="T26" fmla="*/ 60 w 120"/>
                <a:gd name="T27" fmla="*/ 124 h 124"/>
                <a:gd name="T28" fmla="*/ 120 w 120"/>
                <a:gd name="T29" fmla="*/ 64 h 124"/>
                <a:gd name="T30" fmla="*/ 60 w 120"/>
                <a:gd name="T31" fmla="*/ 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124">
                  <a:moveTo>
                    <a:pt x="60" y="4"/>
                  </a:moveTo>
                  <a:cubicBezTo>
                    <a:pt x="48" y="4"/>
                    <a:pt x="37" y="7"/>
                    <a:pt x="28" y="13"/>
                  </a:cubicBezTo>
                  <a:cubicBezTo>
                    <a:pt x="26" y="14"/>
                    <a:pt x="26" y="14"/>
                    <a:pt x="26" y="14"/>
                  </a:cubicBezTo>
                  <a:cubicBezTo>
                    <a:pt x="12" y="0"/>
                    <a:pt x="12" y="0"/>
                    <a:pt x="12" y="0"/>
                  </a:cubicBezTo>
                  <a:cubicBezTo>
                    <a:pt x="12" y="36"/>
                    <a:pt x="12" y="36"/>
                    <a:pt x="12" y="36"/>
                  </a:cubicBezTo>
                  <a:cubicBezTo>
                    <a:pt x="48" y="36"/>
                    <a:pt x="48" y="36"/>
                    <a:pt x="48" y="36"/>
                  </a:cubicBezTo>
                  <a:cubicBezTo>
                    <a:pt x="32" y="20"/>
                    <a:pt x="32" y="20"/>
                    <a:pt x="32" y="20"/>
                  </a:cubicBezTo>
                  <a:cubicBezTo>
                    <a:pt x="32" y="20"/>
                    <a:pt x="32" y="20"/>
                    <a:pt x="32" y="20"/>
                  </a:cubicBezTo>
                  <a:cubicBezTo>
                    <a:pt x="40" y="15"/>
                    <a:pt x="50" y="12"/>
                    <a:pt x="60" y="12"/>
                  </a:cubicBezTo>
                  <a:cubicBezTo>
                    <a:pt x="89" y="12"/>
                    <a:pt x="112" y="35"/>
                    <a:pt x="112" y="64"/>
                  </a:cubicBezTo>
                  <a:cubicBezTo>
                    <a:pt x="112" y="93"/>
                    <a:pt x="89" y="116"/>
                    <a:pt x="60" y="116"/>
                  </a:cubicBezTo>
                  <a:cubicBezTo>
                    <a:pt x="31" y="116"/>
                    <a:pt x="8" y="93"/>
                    <a:pt x="8" y="64"/>
                  </a:cubicBezTo>
                  <a:cubicBezTo>
                    <a:pt x="0" y="64"/>
                    <a:pt x="0" y="64"/>
                    <a:pt x="0" y="64"/>
                  </a:cubicBezTo>
                  <a:cubicBezTo>
                    <a:pt x="0" y="97"/>
                    <a:pt x="27" y="124"/>
                    <a:pt x="60" y="124"/>
                  </a:cubicBezTo>
                  <a:cubicBezTo>
                    <a:pt x="93" y="124"/>
                    <a:pt x="120" y="97"/>
                    <a:pt x="120" y="64"/>
                  </a:cubicBezTo>
                  <a:cubicBezTo>
                    <a:pt x="120" y="31"/>
                    <a:pt x="93" y="4"/>
                    <a:pt x="60" y="4"/>
                  </a:cubicBez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grpSp>
      <p:grpSp>
        <p:nvGrpSpPr>
          <p:cNvPr id="32" name="Group 31">
            <a:extLst>
              <a:ext uri="{FF2B5EF4-FFF2-40B4-BE49-F238E27FC236}">
                <a16:creationId xmlns:a16="http://schemas.microsoft.com/office/drawing/2014/main" id="{03A51843-3B37-43F0-A4CC-3DB36F360D12}"/>
              </a:ext>
            </a:extLst>
          </p:cNvPr>
          <p:cNvGrpSpPr/>
          <p:nvPr/>
        </p:nvGrpSpPr>
        <p:grpSpPr>
          <a:xfrm>
            <a:off x="5515116" y="4516893"/>
            <a:ext cx="530810" cy="530810"/>
            <a:chOff x="3120656" y="3158274"/>
            <a:chExt cx="541454" cy="541454"/>
          </a:xfrm>
        </p:grpSpPr>
        <p:sp>
          <p:nvSpPr>
            <p:cNvPr id="33" name="Freeform 969">
              <a:extLst>
                <a:ext uri="{FF2B5EF4-FFF2-40B4-BE49-F238E27FC236}">
                  <a16:creationId xmlns:a16="http://schemas.microsoft.com/office/drawing/2014/main" id="{734EA09A-5E2D-4C49-915C-4C5A33E9DC31}"/>
                </a:ext>
              </a:extLst>
            </p:cNvPr>
            <p:cNvSpPr>
              <a:spLocks/>
            </p:cNvSpPr>
            <p:nvPr/>
          </p:nvSpPr>
          <p:spPr bwMode="auto">
            <a:xfrm>
              <a:off x="3407308" y="3158274"/>
              <a:ext cx="254802" cy="254802"/>
            </a:xfrm>
            <a:custGeom>
              <a:avLst/>
              <a:gdLst>
                <a:gd name="T0" fmla="*/ 55 w 60"/>
                <a:gd name="T1" fmla="*/ 24 h 60"/>
                <a:gd name="T2" fmla="*/ 52 w 60"/>
                <a:gd name="T3" fmla="*/ 17 h 60"/>
                <a:gd name="T4" fmla="*/ 54 w 60"/>
                <a:gd name="T5" fmla="*/ 12 h 60"/>
                <a:gd name="T6" fmla="*/ 48 w 60"/>
                <a:gd name="T7" fmla="*/ 6 h 60"/>
                <a:gd name="T8" fmla="*/ 43 w 60"/>
                <a:gd name="T9" fmla="*/ 8 h 60"/>
                <a:gd name="T10" fmla="*/ 36 w 60"/>
                <a:gd name="T11" fmla="*/ 5 h 60"/>
                <a:gd name="T12" fmla="*/ 34 w 60"/>
                <a:gd name="T13" fmla="*/ 0 h 60"/>
                <a:gd name="T14" fmla="*/ 26 w 60"/>
                <a:gd name="T15" fmla="*/ 0 h 60"/>
                <a:gd name="T16" fmla="*/ 24 w 60"/>
                <a:gd name="T17" fmla="*/ 5 h 60"/>
                <a:gd name="T18" fmla="*/ 17 w 60"/>
                <a:gd name="T19" fmla="*/ 8 h 60"/>
                <a:gd name="T20" fmla="*/ 12 w 60"/>
                <a:gd name="T21" fmla="*/ 6 h 60"/>
                <a:gd name="T22" fmla="*/ 6 w 60"/>
                <a:gd name="T23" fmla="*/ 12 h 60"/>
                <a:gd name="T24" fmla="*/ 8 w 60"/>
                <a:gd name="T25" fmla="*/ 17 h 60"/>
                <a:gd name="T26" fmla="*/ 5 w 60"/>
                <a:gd name="T27" fmla="*/ 24 h 60"/>
                <a:gd name="T28" fmla="*/ 0 w 60"/>
                <a:gd name="T29" fmla="*/ 26 h 60"/>
                <a:gd name="T30" fmla="*/ 0 w 60"/>
                <a:gd name="T31" fmla="*/ 34 h 60"/>
                <a:gd name="T32" fmla="*/ 5 w 60"/>
                <a:gd name="T33" fmla="*/ 36 h 60"/>
                <a:gd name="T34" fmla="*/ 8 w 60"/>
                <a:gd name="T35" fmla="*/ 43 h 60"/>
                <a:gd name="T36" fmla="*/ 6 w 60"/>
                <a:gd name="T37" fmla="*/ 48 h 60"/>
                <a:gd name="T38" fmla="*/ 12 w 60"/>
                <a:gd name="T39" fmla="*/ 54 h 60"/>
                <a:gd name="T40" fmla="*/ 17 w 60"/>
                <a:gd name="T41" fmla="*/ 52 h 60"/>
                <a:gd name="T42" fmla="*/ 24 w 60"/>
                <a:gd name="T43" fmla="*/ 55 h 60"/>
                <a:gd name="T44" fmla="*/ 26 w 60"/>
                <a:gd name="T45" fmla="*/ 60 h 60"/>
                <a:gd name="T46" fmla="*/ 34 w 60"/>
                <a:gd name="T47" fmla="*/ 60 h 60"/>
                <a:gd name="T48" fmla="*/ 36 w 60"/>
                <a:gd name="T49" fmla="*/ 55 h 60"/>
                <a:gd name="T50" fmla="*/ 43 w 60"/>
                <a:gd name="T51" fmla="*/ 52 h 60"/>
                <a:gd name="T52" fmla="*/ 48 w 60"/>
                <a:gd name="T53" fmla="*/ 54 h 60"/>
                <a:gd name="T54" fmla="*/ 54 w 60"/>
                <a:gd name="T55" fmla="*/ 48 h 60"/>
                <a:gd name="T56" fmla="*/ 52 w 60"/>
                <a:gd name="T57" fmla="*/ 43 h 60"/>
                <a:gd name="T58" fmla="*/ 55 w 60"/>
                <a:gd name="T59" fmla="*/ 36 h 60"/>
                <a:gd name="T60" fmla="*/ 60 w 60"/>
                <a:gd name="T61" fmla="*/ 34 h 60"/>
                <a:gd name="T62" fmla="*/ 60 w 60"/>
                <a:gd name="T63" fmla="*/ 26 h 60"/>
                <a:gd name="T64" fmla="*/ 55 w 60"/>
                <a:gd name="T65"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55" y="24"/>
                  </a:moveTo>
                  <a:cubicBezTo>
                    <a:pt x="54" y="21"/>
                    <a:pt x="53" y="19"/>
                    <a:pt x="52" y="17"/>
                  </a:cubicBezTo>
                  <a:cubicBezTo>
                    <a:pt x="54" y="12"/>
                    <a:pt x="54" y="12"/>
                    <a:pt x="54" y="12"/>
                  </a:cubicBezTo>
                  <a:cubicBezTo>
                    <a:pt x="48" y="6"/>
                    <a:pt x="48" y="6"/>
                    <a:pt x="48" y="6"/>
                  </a:cubicBezTo>
                  <a:cubicBezTo>
                    <a:pt x="43" y="8"/>
                    <a:pt x="43" y="8"/>
                    <a:pt x="43" y="8"/>
                  </a:cubicBezTo>
                  <a:cubicBezTo>
                    <a:pt x="41" y="7"/>
                    <a:pt x="39" y="6"/>
                    <a:pt x="36" y="5"/>
                  </a:cubicBezTo>
                  <a:cubicBezTo>
                    <a:pt x="34" y="0"/>
                    <a:pt x="34" y="0"/>
                    <a:pt x="34" y="0"/>
                  </a:cubicBezTo>
                  <a:cubicBezTo>
                    <a:pt x="26" y="0"/>
                    <a:pt x="26" y="0"/>
                    <a:pt x="26" y="0"/>
                  </a:cubicBezTo>
                  <a:cubicBezTo>
                    <a:pt x="24" y="5"/>
                    <a:pt x="24" y="5"/>
                    <a:pt x="24" y="5"/>
                  </a:cubicBezTo>
                  <a:cubicBezTo>
                    <a:pt x="21" y="6"/>
                    <a:pt x="19" y="7"/>
                    <a:pt x="17" y="8"/>
                  </a:cubicBezTo>
                  <a:cubicBezTo>
                    <a:pt x="12" y="6"/>
                    <a:pt x="12" y="6"/>
                    <a:pt x="12" y="6"/>
                  </a:cubicBezTo>
                  <a:cubicBezTo>
                    <a:pt x="6" y="12"/>
                    <a:pt x="6" y="12"/>
                    <a:pt x="6" y="12"/>
                  </a:cubicBezTo>
                  <a:cubicBezTo>
                    <a:pt x="8" y="17"/>
                    <a:pt x="8" y="17"/>
                    <a:pt x="8" y="17"/>
                  </a:cubicBezTo>
                  <a:cubicBezTo>
                    <a:pt x="7" y="19"/>
                    <a:pt x="6" y="21"/>
                    <a:pt x="5" y="24"/>
                  </a:cubicBezTo>
                  <a:cubicBezTo>
                    <a:pt x="0" y="26"/>
                    <a:pt x="0" y="26"/>
                    <a:pt x="0" y="26"/>
                  </a:cubicBezTo>
                  <a:cubicBezTo>
                    <a:pt x="0" y="34"/>
                    <a:pt x="0" y="34"/>
                    <a:pt x="0" y="34"/>
                  </a:cubicBezTo>
                  <a:cubicBezTo>
                    <a:pt x="5" y="36"/>
                    <a:pt x="5" y="36"/>
                    <a:pt x="5" y="36"/>
                  </a:cubicBezTo>
                  <a:cubicBezTo>
                    <a:pt x="6" y="39"/>
                    <a:pt x="7" y="41"/>
                    <a:pt x="8" y="43"/>
                  </a:cubicBezTo>
                  <a:cubicBezTo>
                    <a:pt x="6" y="48"/>
                    <a:pt x="6" y="48"/>
                    <a:pt x="6" y="48"/>
                  </a:cubicBezTo>
                  <a:cubicBezTo>
                    <a:pt x="12" y="54"/>
                    <a:pt x="12" y="54"/>
                    <a:pt x="12" y="54"/>
                  </a:cubicBezTo>
                  <a:cubicBezTo>
                    <a:pt x="17" y="52"/>
                    <a:pt x="17" y="52"/>
                    <a:pt x="17" y="52"/>
                  </a:cubicBezTo>
                  <a:cubicBezTo>
                    <a:pt x="19" y="53"/>
                    <a:pt x="21" y="54"/>
                    <a:pt x="24" y="55"/>
                  </a:cubicBezTo>
                  <a:cubicBezTo>
                    <a:pt x="26" y="60"/>
                    <a:pt x="26" y="60"/>
                    <a:pt x="26" y="60"/>
                  </a:cubicBezTo>
                  <a:cubicBezTo>
                    <a:pt x="34" y="60"/>
                    <a:pt x="34" y="60"/>
                    <a:pt x="34" y="60"/>
                  </a:cubicBezTo>
                  <a:cubicBezTo>
                    <a:pt x="36" y="55"/>
                    <a:pt x="36" y="55"/>
                    <a:pt x="36" y="55"/>
                  </a:cubicBezTo>
                  <a:cubicBezTo>
                    <a:pt x="39" y="54"/>
                    <a:pt x="41" y="53"/>
                    <a:pt x="43" y="52"/>
                  </a:cubicBezTo>
                  <a:cubicBezTo>
                    <a:pt x="48" y="54"/>
                    <a:pt x="48" y="54"/>
                    <a:pt x="48" y="54"/>
                  </a:cubicBezTo>
                  <a:cubicBezTo>
                    <a:pt x="54" y="48"/>
                    <a:pt x="54" y="48"/>
                    <a:pt x="54" y="48"/>
                  </a:cubicBezTo>
                  <a:cubicBezTo>
                    <a:pt x="52" y="43"/>
                    <a:pt x="52" y="43"/>
                    <a:pt x="52" y="43"/>
                  </a:cubicBezTo>
                  <a:cubicBezTo>
                    <a:pt x="53" y="41"/>
                    <a:pt x="54" y="39"/>
                    <a:pt x="55" y="36"/>
                  </a:cubicBezTo>
                  <a:cubicBezTo>
                    <a:pt x="60" y="34"/>
                    <a:pt x="60" y="34"/>
                    <a:pt x="60" y="34"/>
                  </a:cubicBezTo>
                  <a:cubicBezTo>
                    <a:pt x="60" y="26"/>
                    <a:pt x="60" y="26"/>
                    <a:pt x="60" y="26"/>
                  </a:cubicBezTo>
                  <a:lnTo>
                    <a:pt x="55" y="24"/>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34" name="Freeform 1042">
              <a:extLst>
                <a:ext uri="{FF2B5EF4-FFF2-40B4-BE49-F238E27FC236}">
                  <a16:creationId xmlns:a16="http://schemas.microsoft.com/office/drawing/2014/main" id="{44DFFC24-EAE0-4D6D-9F07-16161D6315A2}"/>
                </a:ext>
              </a:extLst>
            </p:cNvPr>
            <p:cNvSpPr>
              <a:spLocks/>
            </p:cNvSpPr>
            <p:nvPr/>
          </p:nvSpPr>
          <p:spPr bwMode="auto">
            <a:xfrm>
              <a:off x="3481626" y="3237898"/>
              <a:ext cx="111478" cy="95551"/>
            </a:xfrm>
            <a:custGeom>
              <a:avLst/>
              <a:gdLst>
                <a:gd name="T0" fmla="*/ 21 w 21"/>
                <a:gd name="T1" fmla="*/ 5 h 18"/>
                <a:gd name="T2" fmla="*/ 16 w 21"/>
                <a:gd name="T3" fmla="*/ 0 h 18"/>
                <a:gd name="T4" fmla="*/ 8 w 21"/>
                <a:gd name="T5" fmla="*/ 8 h 18"/>
                <a:gd name="T6" fmla="*/ 5 w 21"/>
                <a:gd name="T7" fmla="*/ 5 h 18"/>
                <a:gd name="T8" fmla="*/ 0 w 21"/>
                <a:gd name="T9" fmla="*/ 10 h 18"/>
                <a:gd name="T10" fmla="*/ 8 w 21"/>
                <a:gd name="T11" fmla="*/ 18 h 18"/>
                <a:gd name="T12" fmla="*/ 8 w 21"/>
                <a:gd name="T13" fmla="*/ 18 h 18"/>
                <a:gd name="T14" fmla="*/ 8 w 21"/>
                <a:gd name="T15" fmla="*/ 18 h 18"/>
                <a:gd name="T16" fmla="*/ 21 w 21"/>
                <a:gd name="T1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8">
                  <a:moveTo>
                    <a:pt x="21" y="5"/>
                  </a:moveTo>
                  <a:lnTo>
                    <a:pt x="16" y="0"/>
                  </a:lnTo>
                  <a:lnTo>
                    <a:pt x="8" y="8"/>
                  </a:lnTo>
                  <a:lnTo>
                    <a:pt x="5" y="5"/>
                  </a:lnTo>
                  <a:lnTo>
                    <a:pt x="0" y="10"/>
                  </a:lnTo>
                  <a:lnTo>
                    <a:pt x="8" y="18"/>
                  </a:lnTo>
                  <a:lnTo>
                    <a:pt x="8" y="18"/>
                  </a:lnTo>
                  <a:lnTo>
                    <a:pt x="8" y="18"/>
                  </a:lnTo>
                  <a:lnTo>
                    <a:pt x="21" y="5"/>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35" name="Freeform 1054">
              <a:extLst>
                <a:ext uri="{FF2B5EF4-FFF2-40B4-BE49-F238E27FC236}">
                  <a16:creationId xmlns:a16="http://schemas.microsoft.com/office/drawing/2014/main" id="{8C870DF0-1D8A-4F40-AE60-45E2E2742A34}"/>
                </a:ext>
              </a:extLst>
            </p:cNvPr>
            <p:cNvSpPr>
              <a:spLocks noEditPoints="1"/>
            </p:cNvSpPr>
            <p:nvPr/>
          </p:nvSpPr>
          <p:spPr bwMode="auto">
            <a:xfrm>
              <a:off x="3120656" y="3359992"/>
              <a:ext cx="339736" cy="339736"/>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grpSp>
      <p:grpSp>
        <p:nvGrpSpPr>
          <p:cNvPr id="36" name="Group 21">
            <a:extLst>
              <a:ext uri="{FF2B5EF4-FFF2-40B4-BE49-F238E27FC236}">
                <a16:creationId xmlns:a16="http://schemas.microsoft.com/office/drawing/2014/main" id="{62A55C73-BC17-4E5C-A8EA-396361385E71}"/>
              </a:ext>
            </a:extLst>
          </p:cNvPr>
          <p:cNvGrpSpPr>
            <a:grpSpLocks noChangeAspect="1"/>
          </p:cNvGrpSpPr>
          <p:nvPr/>
        </p:nvGrpSpPr>
        <p:grpSpPr bwMode="auto">
          <a:xfrm>
            <a:off x="9150711" y="4547654"/>
            <a:ext cx="475915" cy="475915"/>
            <a:chOff x="2400" y="803"/>
            <a:chExt cx="256" cy="256"/>
          </a:xfrm>
        </p:grpSpPr>
        <p:sp>
          <p:nvSpPr>
            <p:cNvPr id="37" name="AutoShape 20">
              <a:extLst>
                <a:ext uri="{FF2B5EF4-FFF2-40B4-BE49-F238E27FC236}">
                  <a16:creationId xmlns:a16="http://schemas.microsoft.com/office/drawing/2014/main" id="{7ACD16AB-451A-4217-8B90-A0A4AE32727E}"/>
                </a:ext>
              </a:extLst>
            </p:cNvPr>
            <p:cNvSpPr>
              <a:spLocks noChangeAspect="1" noChangeArrowheads="1" noTextEdit="1"/>
            </p:cNvSpPr>
            <p:nvPr/>
          </p:nvSpPr>
          <p:spPr bwMode="auto">
            <a:xfrm>
              <a:off x="2400" y="803"/>
              <a:ext cx="256" cy="2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38" name="Freeform 22">
              <a:extLst>
                <a:ext uri="{FF2B5EF4-FFF2-40B4-BE49-F238E27FC236}">
                  <a16:creationId xmlns:a16="http://schemas.microsoft.com/office/drawing/2014/main" id="{5E5D4859-E738-45B8-98FA-C4505C31AC9C}"/>
                </a:ext>
              </a:extLst>
            </p:cNvPr>
            <p:cNvSpPr>
              <a:spLocks/>
            </p:cNvSpPr>
            <p:nvPr/>
          </p:nvSpPr>
          <p:spPr bwMode="auto">
            <a:xfrm>
              <a:off x="2565" y="949"/>
              <a:ext cx="32" cy="33"/>
            </a:xfrm>
            <a:custGeom>
              <a:avLst/>
              <a:gdLst>
                <a:gd name="T0" fmla="*/ 0 w 52"/>
                <a:gd name="T1" fmla="*/ 53 h 53"/>
                <a:gd name="T2" fmla="*/ 0 w 52"/>
                <a:gd name="T3" fmla="*/ 53 h 53"/>
                <a:gd name="T4" fmla="*/ 52 w 52"/>
                <a:gd name="T5" fmla="*/ 53 h 53"/>
                <a:gd name="T6" fmla="*/ 52 w 52"/>
                <a:gd name="T7" fmla="*/ 0 h 53"/>
                <a:gd name="T8" fmla="*/ 0 w 52"/>
                <a:gd name="T9" fmla="*/ 0 h 53"/>
                <a:gd name="T10" fmla="*/ 0 w 52"/>
                <a:gd name="T11" fmla="*/ 53 h 53"/>
              </a:gdLst>
              <a:ahLst/>
              <a:cxnLst>
                <a:cxn ang="0">
                  <a:pos x="T0" y="T1"/>
                </a:cxn>
                <a:cxn ang="0">
                  <a:pos x="T2" y="T3"/>
                </a:cxn>
                <a:cxn ang="0">
                  <a:pos x="T4" y="T5"/>
                </a:cxn>
                <a:cxn ang="0">
                  <a:pos x="T6" y="T7"/>
                </a:cxn>
                <a:cxn ang="0">
                  <a:pos x="T8" y="T9"/>
                </a:cxn>
                <a:cxn ang="0">
                  <a:pos x="T10" y="T11"/>
                </a:cxn>
              </a:cxnLst>
              <a:rect l="0" t="0" r="r" b="b"/>
              <a:pathLst>
                <a:path w="52" h="53">
                  <a:moveTo>
                    <a:pt x="0" y="53"/>
                  </a:moveTo>
                  <a:lnTo>
                    <a:pt x="0" y="53"/>
                  </a:lnTo>
                  <a:lnTo>
                    <a:pt x="52" y="53"/>
                  </a:lnTo>
                  <a:lnTo>
                    <a:pt x="52" y="0"/>
                  </a:lnTo>
                  <a:lnTo>
                    <a:pt x="0" y="0"/>
                  </a:lnTo>
                  <a:lnTo>
                    <a:pt x="0" y="53"/>
                  </a:lnTo>
                  <a:close/>
                </a:path>
              </a:pathLst>
            </a:custGeom>
            <a:solidFill>
              <a:schemeClr val="accent5"/>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sp>
          <p:nvSpPr>
            <p:cNvPr id="43" name="Freeform 23">
              <a:extLst>
                <a:ext uri="{FF2B5EF4-FFF2-40B4-BE49-F238E27FC236}">
                  <a16:creationId xmlns:a16="http://schemas.microsoft.com/office/drawing/2014/main" id="{0C4CB187-94FE-4955-8340-B6D2FBD07289}"/>
                </a:ext>
              </a:extLst>
            </p:cNvPr>
            <p:cNvSpPr>
              <a:spLocks noEditPoints="1"/>
            </p:cNvSpPr>
            <p:nvPr/>
          </p:nvSpPr>
          <p:spPr bwMode="auto">
            <a:xfrm>
              <a:off x="2450" y="817"/>
              <a:ext cx="164" cy="231"/>
            </a:xfrm>
            <a:custGeom>
              <a:avLst/>
              <a:gdLst>
                <a:gd name="T0" fmla="*/ 239 w 265"/>
                <a:gd name="T1" fmla="*/ 106 h 372"/>
                <a:gd name="T2" fmla="*/ 239 w 265"/>
                <a:gd name="T3" fmla="*/ 106 h 372"/>
                <a:gd name="T4" fmla="*/ 186 w 265"/>
                <a:gd name="T5" fmla="*/ 106 h 372"/>
                <a:gd name="T6" fmla="*/ 186 w 265"/>
                <a:gd name="T7" fmla="*/ 53 h 372"/>
                <a:gd name="T8" fmla="*/ 239 w 265"/>
                <a:gd name="T9" fmla="*/ 53 h 372"/>
                <a:gd name="T10" fmla="*/ 239 w 265"/>
                <a:gd name="T11" fmla="*/ 106 h 372"/>
                <a:gd name="T12" fmla="*/ 239 w 265"/>
                <a:gd name="T13" fmla="*/ 186 h 372"/>
                <a:gd name="T14" fmla="*/ 239 w 265"/>
                <a:gd name="T15" fmla="*/ 186 h 372"/>
                <a:gd name="T16" fmla="*/ 186 w 265"/>
                <a:gd name="T17" fmla="*/ 186 h 372"/>
                <a:gd name="T18" fmla="*/ 186 w 265"/>
                <a:gd name="T19" fmla="*/ 133 h 372"/>
                <a:gd name="T20" fmla="*/ 239 w 265"/>
                <a:gd name="T21" fmla="*/ 133 h 372"/>
                <a:gd name="T22" fmla="*/ 239 w 265"/>
                <a:gd name="T23" fmla="*/ 186 h 372"/>
                <a:gd name="T24" fmla="*/ 238 w 265"/>
                <a:gd name="T25" fmla="*/ 266 h 372"/>
                <a:gd name="T26" fmla="*/ 238 w 265"/>
                <a:gd name="T27" fmla="*/ 266 h 372"/>
                <a:gd name="T28" fmla="*/ 186 w 265"/>
                <a:gd name="T29" fmla="*/ 266 h 372"/>
                <a:gd name="T30" fmla="*/ 186 w 265"/>
                <a:gd name="T31" fmla="*/ 213 h 372"/>
                <a:gd name="T32" fmla="*/ 238 w 265"/>
                <a:gd name="T33" fmla="*/ 213 h 372"/>
                <a:gd name="T34" fmla="*/ 238 w 265"/>
                <a:gd name="T35" fmla="*/ 266 h 372"/>
                <a:gd name="T36" fmla="*/ 159 w 265"/>
                <a:gd name="T37" fmla="*/ 106 h 372"/>
                <a:gd name="T38" fmla="*/ 159 w 265"/>
                <a:gd name="T39" fmla="*/ 106 h 372"/>
                <a:gd name="T40" fmla="*/ 106 w 265"/>
                <a:gd name="T41" fmla="*/ 106 h 372"/>
                <a:gd name="T42" fmla="*/ 106 w 265"/>
                <a:gd name="T43" fmla="*/ 53 h 372"/>
                <a:gd name="T44" fmla="*/ 159 w 265"/>
                <a:gd name="T45" fmla="*/ 53 h 372"/>
                <a:gd name="T46" fmla="*/ 159 w 265"/>
                <a:gd name="T47" fmla="*/ 106 h 372"/>
                <a:gd name="T48" fmla="*/ 159 w 265"/>
                <a:gd name="T49" fmla="*/ 186 h 372"/>
                <a:gd name="T50" fmla="*/ 159 w 265"/>
                <a:gd name="T51" fmla="*/ 186 h 372"/>
                <a:gd name="T52" fmla="*/ 106 w 265"/>
                <a:gd name="T53" fmla="*/ 186 h 372"/>
                <a:gd name="T54" fmla="*/ 106 w 265"/>
                <a:gd name="T55" fmla="*/ 133 h 372"/>
                <a:gd name="T56" fmla="*/ 159 w 265"/>
                <a:gd name="T57" fmla="*/ 133 h 372"/>
                <a:gd name="T58" fmla="*/ 159 w 265"/>
                <a:gd name="T59" fmla="*/ 186 h 372"/>
                <a:gd name="T60" fmla="*/ 159 w 265"/>
                <a:gd name="T61" fmla="*/ 266 h 372"/>
                <a:gd name="T62" fmla="*/ 159 w 265"/>
                <a:gd name="T63" fmla="*/ 266 h 372"/>
                <a:gd name="T64" fmla="*/ 106 w 265"/>
                <a:gd name="T65" fmla="*/ 266 h 372"/>
                <a:gd name="T66" fmla="*/ 106 w 265"/>
                <a:gd name="T67" fmla="*/ 213 h 372"/>
                <a:gd name="T68" fmla="*/ 159 w 265"/>
                <a:gd name="T69" fmla="*/ 213 h 372"/>
                <a:gd name="T70" fmla="*/ 159 w 265"/>
                <a:gd name="T71" fmla="*/ 266 h 372"/>
                <a:gd name="T72" fmla="*/ 159 w 265"/>
                <a:gd name="T73" fmla="*/ 346 h 372"/>
                <a:gd name="T74" fmla="*/ 159 w 265"/>
                <a:gd name="T75" fmla="*/ 346 h 372"/>
                <a:gd name="T76" fmla="*/ 106 w 265"/>
                <a:gd name="T77" fmla="*/ 346 h 372"/>
                <a:gd name="T78" fmla="*/ 106 w 265"/>
                <a:gd name="T79" fmla="*/ 293 h 372"/>
                <a:gd name="T80" fmla="*/ 159 w 265"/>
                <a:gd name="T81" fmla="*/ 293 h 372"/>
                <a:gd name="T82" fmla="*/ 159 w 265"/>
                <a:gd name="T83" fmla="*/ 346 h 372"/>
                <a:gd name="T84" fmla="*/ 79 w 265"/>
                <a:gd name="T85" fmla="*/ 186 h 372"/>
                <a:gd name="T86" fmla="*/ 79 w 265"/>
                <a:gd name="T87" fmla="*/ 186 h 372"/>
                <a:gd name="T88" fmla="*/ 26 w 265"/>
                <a:gd name="T89" fmla="*/ 186 h 372"/>
                <a:gd name="T90" fmla="*/ 26 w 265"/>
                <a:gd name="T91" fmla="*/ 133 h 372"/>
                <a:gd name="T92" fmla="*/ 79 w 265"/>
                <a:gd name="T93" fmla="*/ 133 h 372"/>
                <a:gd name="T94" fmla="*/ 79 w 265"/>
                <a:gd name="T95" fmla="*/ 186 h 372"/>
                <a:gd name="T96" fmla="*/ 79 w 265"/>
                <a:gd name="T97" fmla="*/ 266 h 372"/>
                <a:gd name="T98" fmla="*/ 79 w 265"/>
                <a:gd name="T99" fmla="*/ 266 h 372"/>
                <a:gd name="T100" fmla="*/ 26 w 265"/>
                <a:gd name="T101" fmla="*/ 266 h 372"/>
                <a:gd name="T102" fmla="*/ 26 w 265"/>
                <a:gd name="T103" fmla="*/ 213 h 372"/>
                <a:gd name="T104" fmla="*/ 79 w 265"/>
                <a:gd name="T105" fmla="*/ 213 h 372"/>
                <a:gd name="T106" fmla="*/ 79 w 265"/>
                <a:gd name="T107" fmla="*/ 266 h 372"/>
                <a:gd name="T108" fmla="*/ 0 w 265"/>
                <a:gd name="T109" fmla="*/ 372 h 372"/>
                <a:gd name="T110" fmla="*/ 0 w 265"/>
                <a:gd name="T111" fmla="*/ 372 h 372"/>
                <a:gd name="T112" fmla="*/ 265 w 265"/>
                <a:gd name="T113" fmla="*/ 372 h 372"/>
                <a:gd name="T114" fmla="*/ 265 w 265"/>
                <a:gd name="T115" fmla="*/ 0 h 372"/>
                <a:gd name="T116" fmla="*/ 0 w 265"/>
                <a:gd name="T117" fmla="*/ 0 h 372"/>
                <a:gd name="T118" fmla="*/ 0 w 265"/>
                <a:gd name="T119" fmla="*/ 37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5" h="372">
                  <a:moveTo>
                    <a:pt x="239" y="106"/>
                  </a:moveTo>
                  <a:lnTo>
                    <a:pt x="239" y="106"/>
                  </a:lnTo>
                  <a:lnTo>
                    <a:pt x="186" y="106"/>
                  </a:lnTo>
                  <a:lnTo>
                    <a:pt x="186" y="53"/>
                  </a:lnTo>
                  <a:lnTo>
                    <a:pt x="239" y="53"/>
                  </a:lnTo>
                  <a:lnTo>
                    <a:pt x="239" y="106"/>
                  </a:lnTo>
                  <a:close/>
                  <a:moveTo>
                    <a:pt x="239" y="186"/>
                  </a:moveTo>
                  <a:lnTo>
                    <a:pt x="239" y="186"/>
                  </a:lnTo>
                  <a:lnTo>
                    <a:pt x="186" y="186"/>
                  </a:lnTo>
                  <a:lnTo>
                    <a:pt x="186" y="133"/>
                  </a:lnTo>
                  <a:lnTo>
                    <a:pt x="239" y="133"/>
                  </a:lnTo>
                  <a:lnTo>
                    <a:pt x="239" y="186"/>
                  </a:lnTo>
                  <a:close/>
                  <a:moveTo>
                    <a:pt x="238" y="266"/>
                  </a:moveTo>
                  <a:lnTo>
                    <a:pt x="238" y="266"/>
                  </a:lnTo>
                  <a:lnTo>
                    <a:pt x="186" y="266"/>
                  </a:lnTo>
                  <a:lnTo>
                    <a:pt x="186" y="213"/>
                  </a:lnTo>
                  <a:lnTo>
                    <a:pt x="238" y="213"/>
                  </a:lnTo>
                  <a:lnTo>
                    <a:pt x="238" y="266"/>
                  </a:lnTo>
                  <a:close/>
                  <a:moveTo>
                    <a:pt x="159" y="106"/>
                  </a:moveTo>
                  <a:lnTo>
                    <a:pt x="159" y="106"/>
                  </a:lnTo>
                  <a:lnTo>
                    <a:pt x="106" y="106"/>
                  </a:lnTo>
                  <a:lnTo>
                    <a:pt x="106" y="53"/>
                  </a:lnTo>
                  <a:lnTo>
                    <a:pt x="159" y="53"/>
                  </a:lnTo>
                  <a:lnTo>
                    <a:pt x="159" y="106"/>
                  </a:lnTo>
                  <a:close/>
                  <a:moveTo>
                    <a:pt x="159" y="186"/>
                  </a:moveTo>
                  <a:lnTo>
                    <a:pt x="159" y="186"/>
                  </a:lnTo>
                  <a:lnTo>
                    <a:pt x="106" y="186"/>
                  </a:lnTo>
                  <a:lnTo>
                    <a:pt x="106" y="133"/>
                  </a:lnTo>
                  <a:lnTo>
                    <a:pt x="159" y="133"/>
                  </a:lnTo>
                  <a:lnTo>
                    <a:pt x="159" y="186"/>
                  </a:lnTo>
                  <a:close/>
                  <a:moveTo>
                    <a:pt x="159" y="266"/>
                  </a:moveTo>
                  <a:lnTo>
                    <a:pt x="159" y="266"/>
                  </a:lnTo>
                  <a:lnTo>
                    <a:pt x="106" y="266"/>
                  </a:lnTo>
                  <a:lnTo>
                    <a:pt x="106" y="213"/>
                  </a:lnTo>
                  <a:lnTo>
                    <a:pt x="159" y="213"/>
                  </a:lnTo>
                  <a:lnTo>
                    <a:pt x="159" y="266"/>
                  </a:lnTo>
                  <a:close/>
                  <a:moveTo>
                    <a:pt x="159" y="346"/>
                  </a:moveTo>
                  <a:lnTo>
                    <a:pt x="159" y="346"/>
                  </a:lnTo>
                  <a:lnTo>
                    <a:pt x="106" y="346"/>
                  </a:lnTo>
                  <a:lnTo>
                    <a:pt x="106" y="293"/>
                  </a:lnTo>
                  <a:lnTo>
                    <a:pt x="159" y="293"/>
                  </a:lnTo>
                  <a:lnTo>
                    <a:pt x="159" y="346"/>
                  </a:lnTo>
                  <a:close/>
                  <a:moveTo>
                    <a:pt x="79" y="186"/>
                  </a:moveTo>
                  <a:lnTo>
                    <a:pt x="79" y="186"/>
                  </a:lnTo>
                  <a:lnTo>
                    <a:pt x="26" y="186"/>
                  </a:lnTo>
                  <a:lnTo>
                    <a:pt x="26" y="133"/>
                  </a:lnTo>
                  <a:lnTo>
                    <a:pt x="79" y="133"/>
                  </a:lnTo>
                  <a:lnTo>
                    <a:pt x="79" y="186"/>
                  </a:lnTo>
                  <a:close/>
                  <a:moveTo>
                    <a:pt x="79" y="266"/>
                  </a:moveTo>
                  <a:lnTo>
                    <a:pt x="79" y="266"/>
                  </a:lnTo>
                  <a:lnTo>
                    <a:pt x="26" y="266"/>
                  </a:lnTo>
                  <a:lnTo>
                    <a:pt x="26" y="213"/>
                  </a:lnTo>
                  <a:lnTo>
                    <a:pt x="79" y="213"/>
                  </a:lnTo>
                  <a:lnTo>
                    <a:pt x="79" y="266"/>
                  </a:lnTo>
                  <a:close/>
                  <a:moveTo>
                    <a:pt x="0" y="372"/>
                  </a:moveTo>
                  <a:lnTo>
                    <a:pt x="0" y="372"/>
                  </a:lnTo>
                  <a:lnTo>
                    <a:pt x="265" y="372"/>
                  </a:lnTo>
                  <a:lnTo>
                    <a:pt x="265" y="0"/>
                  </a:lnTo>
                  <a:lnTo>
                    <a:pt x="0" y="0"/>
                  </a:lnTo>
                  <a:lnTo>
                    <a:pt x="0" y="372"/>
                  </a:lnTo>
                  <a:close/>
                </a:path>
              </a:pathLst>
            </a:custGeom>
            <a:solidFill>
              <a:schemeClr val="accent2"/>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en-US" sz="1765" dirty="0">
                <a:solidFill>
                  <a:srgbClr val="3C3C41"/>
                </a:solidFill>
                <a:latin typeface="Segoe UI"/>
              </a:endParaRPr>
            </a:p>
          </p:txBody>
        </p:sp>
      </p:grpSp>
      <p:pic>
        <p:nvPicPr>
          <p:cNvPr id="14" name="Picture 13">
            <a:extLst>
              <a:ext uri="{FF2B5EF4-FFF2-40B4-BE49-F238E27FC236}">
                <a16:creationId xmlns:a16="http://schemas.microsoft.com/office/drawing/2014/main" id="{9B7AEECC-CDD6-4744-8E1F-E44153A9E1EC}"/>
              </a:ext>
            </a:extLst>
          </p:cNvPr>
          <p:cNvPicPr>
            <a:picLocks noChangeAspect="1"/>
          </p:cNvPicPr>
          <p:nvPr/>
        </p:nvPicPr>
        <p:blipFill rotWithShape="1">
          <a:blip r:embed="rId3"/>
          <a:srcRect r="816" b="17513"/>
          <a:stretch/>
        </p:blipFill>
        <p:spPr>
          <a:xfrm>
            <a:off x="4151013" y="1637696"/>
            <a:ext cx="3540877" cy="1963170"/>
          </a:xfrm>
          <a:prstGeom prst="rect">
            <a:avLst/>
          </a:prstGeom>
          <a:effectLst>
            <a:outerShdw blurRad="292100" dist="38100" dir="3600000" sx="102000" sy="102000" algn="ctr" rotWithShape="0">
              <a:prstClr val="black">
                <a:alpha val="30000"/>
              </a:prstClr>
            </a:outerShdw>
          </a:effectLst>
        </p:spPr>
      </p:pic>
      <p:pic>
        <p:nvPicPr>
          <p:cNvPr id="12" name="Picture 11">
            <a:extLst>
              <a:ext uri="{FF2B5EF4-FFF2-40B4-BE49-F238E27FC236}">
                <a16:creationId xmlns:a16="http://schemas.microsoft.com/office/drawing/2014/main" id="{CE9AD352-6EBB-4500-BF18-E67A0AEA5806}"/>
              </a:ext>
            </a:extLst>
          </p:cNvPr>
          <p:cNvPicPr>
            <a:picLocks noChangeAspect="1"/>
          </p:cNvPicPr>
          <p:nvPr/>
        </p:nvPicPr>
        <p:blipFill rotWithShape="1">
          <a:blip r:embed="rId4"/>
          <a:srcRect t="5286" r="2638" b="13744"/>
          <a:stretch/>
        </p:blipFill>
        <p:spPr>
          <a:xfrm>
            <a:off x="457733" y="1637696"/>
            <a:ext cx="3540877" cy="1963170"/>
          </a:xfrm>
          <a:prstGeom prst="rect">
            <a:avLst/>
          </a:prstGeom>
          <a:effectLst>
            <a:outerShdw blurRad="292100" dist="38100" dir="3600000" sx="102000" sy="102000" algn="ctr" rotWithShape="0">
              <a:prstClr val="black">
                <a:alpha val="30000"/>
              </a:prstClr>
            </a:outerShdw>
          </a:effectLst>
        </p:spPr>
      </p:pic>
      <p:pic>
        <p:nvPicPr>
          <p:cNvPr id="6" name="Picture 5">
            <a:extLst>
              <a:ext uri="{FF2B5EF4-FFF2-40B4-BE49-F238E27FC236}">
                <a16:creationId xmlns:a16="http://schemas.microsoft.com/office/drawing/2014/main" id="{07B17118-86A4-493F-8AE2-5A2FA5995AE3}"/>
              </a:ext>
            </a:extLst>
          </p:cNvPr>
          <p:cNvPicPr>
            <a:picLocks noChangeAspect="1"/>
          </p:cNvPicPr>
          <p:nvPr/>
        </p:nvPicPr>
        <p:blipFill rotWithShape="1">
          <a:blip r:embed="rId5"/>
          <a:srcRect l="2807" t="22027" r="3437"/>
          <a:stretch/>
        </p:blipFill>
        <p:spPr>
          <a:xfrm>
            <a:off x="7844289" y="1637696"/>
            <a:ext cx="3540876" cy="1963170"/>
          </a:xfrm>
          <a:prstGeom prst="rect">
            <a:avLst/>
          </a:prstGeom>
          <a:effectLst>
            <a:outerShdw blurRad="292100" dist="38100" dir="3600000" sx="102000" sy="102000" algn="ctr" rotWithShape="0">
              <a:prstClr val="black">
                <a:alpha val="30000"/>
              </a:prstClr>
            </a:outerShdw>
          </a:effectLst>
        </p:spPr>
      </p:pic>
    </p:spTree>
    <p:extLst>
      <p:ext uri="{BB962C8B-B14F-4D97-AF65-F5344CB8AC3E}">
        <p14:creationId xmlns:p14="http://schemas.microsoft.com/office/powerpoint/2010/main" val="216795146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7A1FE57-C5DA-4007-ADEF-6EED97848EC9}"/>
              </a:ext>
            </a:extLst>
          </p:cNvPr>
          <p:cNvSpPr>
            <a:spLocks noGrp="1"/>
          </p:cNvSpPr>
          <p:nvPr>
            <p:ph type="title"/>
          </p:nvPr>
        </p:nvSpPr>
        <p:spPr/>
        <p:txBody>
          <a:bodyPr/>
          <a:lstStyle/>
          <a:p>
            <a:r>
              <a:rPr lang="en-US" dirty="0"/>
              <a:t>Microsoft – a leader in seller productivity</a:t>
            </a:r>
          </a:p>
        </p:txBody>
      </p:sp>
      <p:sp>
        <p:nvSpPr>
          <p:cNvPr id="2" name="TextBox 1">
            <a:extLst>
              <a:ext uri="{FF2B5EF4-FFF2-40B4-BE49-F238E27FC236}">
                <a16:creationId xmlns:a16="http://schemas.microsoft.com/office/drawing/2014/main" id="{BAEE4B24-7C23-4D90-B036-262D8D92B417}"/>
              </a:ext>
            </a:extLst>
          </p:cNvPr>
          <p:cNvSpPr txBox="1"/>
          <p:nvPr/>
        </p:nvSpPr>
        <p:spPr>
          <a:xfrm>
            <a:off x="455996" y="1167621"/>
            <a:ext cx="8964248" cy="244398"/>
          </a:xfrm>
          <a:prstGeom prst="rect">
            <a:avLst/>
          </a:prstGeom>
          <a:noFill/>
        </p:spPr>
        <p:txBody>
          <a:bodyPr wrap="square" lIns="0" tIns="0" rIns="0" bIns="0" rtlCol="0">
            <a:spAutoFit/>
          </a:bodyPr>
          <a:lstStyle/>
          <a:p>
            <a:pPr defTabSz="914367">
              <a:lnSpc>
                <a:spcPct val="90000"/>
              </a:lnSpc>
              <a:spcAft>
                <a:spcPts val="588"/>
              </a:spcAft>
              <a:defRPr/>
            </a:pPr>
            <a:r>
              <a:rPr lang="en-US" sz="1765" kern="0" dirty="0">
                <a:solidFill>
                  <a:srgbClr val="008272"/>
                </a:solidFill>
                <a:latin typeface="Segoe UI" panose="020B0502040204020203" pitchFamily="34" charset="0"/>
                <a:cs typeface="Segoe UI" panose="020B0502040204020203" pitchFamily="34" charset="0"/>
              </a:rPr>
              <a:t>Forrester Wave: Sales Force Automation Solutions</a:t>
            </a:r>
            <a:endParaRPr lang="en-US" sz="1765" dirty="0">
              <a:solidFill>
                <a:srgbClr val="008272"/>
              </a:solidFill>
              <a:latin typeface="Segoe UI" panose="020B0502040204020203" pitchFamily="34" charset="0"/>
              <a:cs typeface="Segoe UI" panose="020B0502040204020203" pitchFamily="34" charset="0"/>
            </a:endParaRPr>
          </a:p>
        </p:txBody>
      </p:sp>
      <p:sp>
        <p:nvSpPr>
          <p:cNvPr id="17" name="Rectangle 16">
            <a:extLst>
              <a:ext uri="{FF2B5EF4-FFF2-40B4-BE49-F238E27FC236}">
                <a16:creationId xmlns:a16="http://schemas.microsoft.com/office/drawing/2014/main" id="{2CCF2927-CB14-4D43-BD50-B5DD4B4A97F6}"/>
              </a:ext>
            </a:extLst>
          </p:cNvPr>
          <p:cNvSpPr/>
          <p:nvPr/>
        </p:nvSpPr>
        <p:spPr bwMode="auto">
          <a:xfrm flipH="1">
            <a:off x="448212" y="1670824"/>
            <a:ext cx="5557834" cy="4447634"/>
          </a:xfrm>
          <a:prstGeom prst="rect">
            <a:avLst/>
          </a:prstGeom>
          <a:solidFill>
            <a:schemeClr val="bg1">
              <a:lumMod val="95000"/>
              <a:alpha val="60000"/>
            </a:schemeClr>
          </a:solidFill>
          <a:ln w="3175">
            <a:solidFill>
              <a:schemeClr val="bg1">
                <a:lumMod val="9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CF4CDDC1-DD37-4FC8-B41C-6CCD75B9805F}"/>
              </a:ext>
            </a:extLst>
          </p:cNvPr>
          <p:cNvSpPr/>
          <p:nvPr/>
        </p:nvSpPr>
        <p:spPr>
          <a:xfrm>
            <a:off x="520840" y="1667893"/>
            <a:ext cx="5261101" cy="1122079"/>
          </a:xfrm>
          <a:prstGeom prst="rect">
            <a:avLst/>
          </a:prstGeom>
          <a:noFill/>
        </p:spPr>
        <p:txBody>
          <a:bodyPr wrap="square" lIns="89642" tIns="0" rIns="89642" bIns="0" anchor="ctr">
            <a:noAutofit/>
          </a:bodyPr>
          <a:lstStyle/>
          <a:p>
            <a:pPr marL="57581" indent="-57581" defTabSz="914213">
              <a:defRPr/>
            </a:pPr>
            <a:r>
              <a:rPr lang="en-US" sz="1716" dirty="0">
                <a:solidFill>
                  <a:srgbClr val="3C3C41"/>
                </a:solidFill>
                <a:latin typeface="Segoe UI"/>
              </a:rPr>
              <a:t>“Dynamics 365 brought a heightened focus on seller </a:t>
            </a:r>
            <a:r>
              <a:rPr lang="en-US" sz="1716" dirty="0">
                <a:solidFill>
                  <a:srgbClr val="008272"/>
                </a:solidFill>
                <a:latin typeface="Segoe UI Semibold" panose="020B0702040204020203" pitchFamily="34" charset="0"/>
                <a:cs typeface="Segoe UI Semibold" panose="020B0702040204020203" pitchFamily="34" charset="0"/>
              </a:rPr>
              <a:t>productivity</a:t>
            </a:r>
            <a:r>
              <a:rPr lang="en-US" sz="1716" dirty="0">
                <a:solidFill>
                  <a:srgbClr val="3C3C41"/>
                </a:solidFill>
                <a:latin typeface="Segoe UI"/>
              </a:rPr>
              <a:t>, with deep integrations into Office 365 and Outlook.”</a:t>
            </a:r>
          </a:p>
        </p:txBody>
      </p:sp>
      <p:sp>
        <p:nvSpPr>
          <p:cNvPr id="19" name="Rectangle 18">
            <a:extLst>
              <a:ext uri="{FF2B5EF4-FFF2-40B4-BE49-F238E27FC236}">
                <a16:creationId xmlns:a16="http://schemas.microsoft.com/office/drawing/2014/main" id="{7D815F79-F5B7-40BE-A179-9B63579E8838}"/>
              </a:ext>
            </a:extLst>
          </p:cNvPr>
          <p:cNvSpPr/>
          <p:nvPr/>
        </p:nvSpPr>
        <p:spPr>
          <a:xfrm>
            <a:off x="520839" y="2954942"/>
            <a:ext cx="5437463" cy="1122079"/>
          </a:xfrm>
          <a:prstGeom prst="rect">
            <a:avLst/>
          </a:prstGeom>
          <a:noFill/>
        </p:spPr>
        <p:txBody>
          <a:bodyPr wrap="square" lIns="89642" tIns="0" rIns="89642" bIns="0" anchor="ctr">
            <a:noAutofit/>
          </a:bodyPr>
          <a:lstStyle/>
          <a:p>
            <a:pPr marL="57581" indent="-57581" defTabSz="914213">
              <a:defRPr/>
            </a:pPr>
            <a:r>
              <a:rPr lang="en-US" sz="1716" dirty="0">
                <a:solidFill>
                  <a:srgbClr val="3C3C41"/>
                </a:solidFill>
                <a:latin typeface="Segoe UI"/>
              </a:rPr>
              <a:t>“Microsoft </a:t>
            </a:r>
            <a:r>
              <a:rPr lang="en-US" sz="1716" dirty="0">
                <a:solidFill>
                  <a:srgbClr val="008272"/>
                </a:solidFill>
                <a:latin typeface="Segoe UI Semibold" panose="020B0702040204020203" pitchFamily="34" charset="0"/>
                <a:cs typeface="Segoe UI Semibold" panose="020B0702040204020203" pitchFamily="34" charset="0"/>
              </a:rPr>
              <a:t>delivers</a:t>
            </a:r>
            <a:r>
              <a:rPr lang="en-US" sz="1716" dirty="0">
                <a:solidFill>
                  <a:srgbClr val="3C3C41"/>
                </a:solidFill>
                <a:latin typeface="Segoe UI"/>
              </a:rPr>
              <a:t> on </a:t>
            </a:r>
            <a:r>
              <a:rPr lang="en-US" sz="1716" dirty="0">
                <a:solidFill>
                  <a:srgbClr val="008272"/>
                </a:solidFill>
                <a:latin typeface="Segoe UI Semibold" panose="020B0702040204020203" pitchFamily="34" charset="0"/>
                <a:cs typeface="Segoe UI Semibold" panose="020B0702040204020203" pitchFamily="34" charset="0"/>
              </a:rPr>
              <a:t>intelligent</a:t>
            </a:r>
            <a:r>
              <a:rPr lang="en-US" sz="1716" dirty="0">
                <a:solidFill>
                  <a:srgbClr val="3C3C41"/>
                </a:solidFill>
                <a:latin typeface="Segoe UI"/>
              </a:rPr>
              <a:t> seller </a:t>
            </a:r>
            <a:r>
              <a:rPr lang="en-US" sz="1716" dirty="0">
                <a:solidFill>
                  <a:srgbClr val="008272"/>
                </a:solidFill>
                <a:latin typeface="Segoe UI Semibold" panose="020B0702040204020203" pitchFamily="34" charset="0"/>
                <a:cs typeface="Segoe UI Semibold" panose="020B0702040204020203" pitchFamily="34" charset="0"/>
              </a:rPr>
              <a:t>productivity</a:t>
            </a:r>
            <a:r>
              <a:rPr lang="en-US" sz="1716" dirty="0">
                <a:solidFill>
                  <a:srgbClr val="3C3C41"/>
                </a:solidFill>
                <a:latin typeface="Segoe UI Semibold" panose="020B0702040204020203" pitchFamily="34" charset="0"/>
                <a:cs typeface="Segoe UI Semibold" panose="020B0702040204020203" pitchFamily="34" charset="0"/>
              </a:rPr>
              <a:t>.</a:t>
            </a:r>
            <a:r>
              <a:rPr lang="en-US" sz="1716" dirty="0">
                <a:solidFill>
                  <a:srgbClr val="3C3C41"/>
                </a:solidFill>
                <a:latin typeface="Segoe UI"/>
              </a:rPr>
              <a:t>”</a:t>
            </a:r>
          </a:p>
        </p:txBody>
      </p:sp>
      <p:sp>
        <p:nvSpPr>
          <p:cNvPr id="20" name="Rectangle 19">
            <a:extLst>
              <a:ext uri="{FF2B5EF4-FFF2-40B4-BE49-F238E27FC236}">
                <a16:creationId xmlns:a16="http://schemas.microsoft.com/office/drawing/2014/main" id="{91BC972A-AAF4-435E-892C-EF489258CF73}"/>
              </a:ext>
            </a:extLst>
          </p:cNvPr>
          <p:cNvSpPr/>
          <p:nvPr/>
        </p:nvSpPr>
        <p:spPr>
          <a:xfrm>
            <a:off x="520840" y="4241990"/>
            <a:ext cx="5401138" cy="1805934"/>
          </a:xfrm>
          <a:prstGeom prst="rect">
            <a:avLst/>
          </a:prstGeom>
          <a:noFill/>
        </p:spPr>
        <p:txBody>
          <a:bodyPr wrap="square" lIns="89642" tIns="0" rIns="89642" bIns="0" anchor="ctr">
            <a:noAutofit/>
          </a:bodyPr>
          <a:lstStyle/>
          <a:p>
            <a:pPr marL="57581" indent="-57581" defTabSz="914213">
              <a:defRPr/>
            </a:pPr>
            <a:r>
              <a:rPr lang="en-US" sz="1716" dirty="0">
                <a:solidFill>
                  <a:srgbClr val="3C3C41"/>
                </a:solidFill>
                <a:latin typeface="Segoe UI"/>
              </a:rPr>
              <a:t>“Microsoft is a best fit for companies looking to capitalize on the </a:t>
            </a:r>
            <a:r>
              <a:rPr lang="en-US" sz="1716" dirty="0">
                <a:solidFill>
                  <a:srgbClr val="008272"/>
                </a:solidFill>
                <a:latin typeface="Segoe UI Semibold" panose="020B0702040204020203" pitchFamily="34" charset="0"/>
                <a:cs typeface="Segoe UI Semibold" panose="020B0702040204020203" pitchFamily="34" charset="0"/>
              </a:rPr>
              <a:t>productivity gains </a:t>
            </a:r>
            <a:r>
              <a:rPr lang="en-US" sz="1716" dirty="0">
                <a:solidFill>
                  <a:srgbClr val="3C3C41"/>
                </a:solidFill>
                <a:latin typeface="Segoe UI"/>
              </a:rPr>
              <a:t>of their other Microsoft cloud investments, namely </a:t>
            </a:r>
            <a:r>
              <a:rPr lang="en-US" sz="1716" dirty="0">
                <a:solidFill>
                  <a:srgbClr val="008272"/>
                </a:solidFill>
                <a:latin typeface="Segoe UI Semibold" panose="020B0702040204020203" pitchFamily="34" charset="0"/>
                <a:cs typeface="Segoe UI Semibold" panose="020B0702040204020203" pitchFamily="34" charset="0"/>
              </a:rPr>
              <a:t>Office 365</a:t>
            </a:r>
            <a:r>
              <a:rPr lang="en-US" sz="1716" dirty="0">
                <a:solidFill>
                  <a:srgbClr val="3C3C41"/>
                </a:solidFill>
                <a:latin typeface="Segoe UI"/>
              </a:rPr>
              <a:t>, and those companies that are bullish and looking to disrupt their peers with </a:t>
            </a:r>
            <a:r>
              <a:rPr lang="en-US" sz="1716" dirty="0">
                <a:solidFill>
                  <a:srgbClr val="008272"/>
                </a:solidFill>
                <a:latin typeface="Segoe UI Semibold" panose="020B0702040204020203" pitchFamily="34" charset="0"/>
                <a:cs typeface="Segoe UI Semibold" panose="020B0702040204020203" pitchFamily="34" charset="0"/>
              </a:rPr>
              <a:t>AI </a:t>
            </a:r>
            <a:r>
              <a:rPr lang="en-US" sz="1716" dirty="0">
                <a:solidFill>
                  <a:srgbClr val="3C3C41"/>
                </a:solidFill>
                <a:latin typeface="Segoe UI"/>
              </a:rPr>
              <a:t>and </a:t>
            </a:r>
            <a:r>
              <a:rPr lang="en-US" sz="1716" dirty="0">
                <a:solidFill>
                  <a:srgbClr val="008272"/>
                </a:solidFill>
                <a:latin typeface="Segoe UI Semibold" panose="020B0702040204020203" pitchFamily="34" charset="0"/>
                <a:cs typeface="Segoe UI Semibold" panose="020B0702040204020203" pitchFamily="34" charset="0"/>
              </a:rPr>
              <a:t>machine learning</a:t>
            </a:r>
            <a:r>
              <a:rPr lang="en-US" sz="1716" dirty="0">
                <a:solidFill>
                  <a:srgbClr val="3C3C41"/>
                </a:solidFill>
                <a:latin typeface="Segoe UI"/>
              </a:rPr>
              <a:t>.”</a:t>
            </a:r>
          </a:p>
        </p:txBody>
      </p:sp>
      <p:sp>
        <p:nvSpPr>
          <p:cNvPr id="23" name="Rectangle 22">
            <a:extLst>
              <a:ext uri="{FF2B5EF4-FFF2-40B4-BE49-F238E27FC236}">
                <a16:creationId xmlns:a16="http://schemas.microsoft.com/office/drawing/2014/main" id="{FA1A6938-B674-4A11-A272-753CDC0B5E2E}"/>
              </a:ext>
            </a:extLst>
          </p:cNvPr>
          <p:cNvSpPr/>
          <p:nvPr/>
        </p:nvSpPr>
        <p:spPr>
          <a:xfrm>
            <a:off x="448212" y="6344880"/>
            <a:ext cx="11733095" cy="362072"/>
          </a:xfrm>
          <a:prstGeom prst="rect">
            <a:avLst/>
          </a:prstGeom>
        </p:spPr>
        <p:txBody>
          <a:bodyPr wrap="square" lIns="0" tIns="0" rIns="0" bIns="0">
            <a:spAutoFit/>
          </a:bodyPr>
          <a:lstStyle/>
          <a:p>
            <a:pPr defTabSz="1218996">
              <a:defRPr/>
            </a:pPr>
            <a:r>
              <a:rPr lang="en-US" sz="784" dirty="0">
                <a:solidFill>
                  <a:srgbClr val="3C3C41"/>
                </a:solidFill>
                <a:latin typeface="Segoe UI"/>
                <a:ea typeface="Times New Roman" panose="02020603050405020304" pitchFamily="18" charset="0"/>
              </a:rPr>
              <a:t>The Forrester Wave™ is copyrighted by Forrester Research, Inc. Forrester and Forrester Wave™ are trademarks of Forrester Research, Inc. The Forrester Wave™ is a graphical representation of Forrester's call </a:t>
            </a:r>
            <a:br>
              <a:rPr lang="en-US" sz="784" dirty="0">
                <a:solidFill>
                  <a:srgbClr val="3C3C41"/>
                </a:solidFill>
                <a:latin typeface="Segoe UI"/>
                <a:ea typeface="Times New Roman" panose="02020603050405020304" pitchFamily="18" charset="0"/>
              </a:rPr>
            </a:br>
            <a:r>
              <a:rPr lang="en-US" sz="784" dirty="0">
                <a:solidFill>
                  <a:srgbClr val="3C3C41"/>
                </a:solidFill>
                <a:latin typeface="Segoe UI"/>
                <a:ea typeface="Times New Roman" panose="02020603050405020304" pitchFamily="18" charset="0"/>
              </a:rPr>
              <a:t>on a market and is plotted using a detailed spreadsheet with exposed scores, weightings, and comments. Forrester does not endorse any vendor, product, or service depicted in the Forrester Wave. Information is based on best available resources. </a:t>
            </a:r>
            <a:br>
              <a:rPr lang="en-US" sz="784" dirty="0">
                <a:solidFill>
                  <a:srgbClr val="3C3C41"/>
                </a:solidFill>
                <a:latin typeface="Segoe UI"/>
                <a:ea typeface="Times New Roman" panose="02020603050405020304" pitchFamily="18" charset="0"/>
              </a:rPr>
            </a:br>
            <a:r>
              <a:rPr lang="en-US" sz="784" dirty="0">
                <a:solidFill>
                  <a:srgbClr val="3C3C41"/>
                </a:solidFill>
                <a:latin typeface="Segoe UI"/>
                <a:ea typeface="Times New Roman" panose="02020603050405020304" pitchFamily="18" charset="0"/>
              </a:rPr>
              <a:t>Opinions reflect judgment at the time and are subject to change.</a:t>
            </a:r>
          </a:p>
        </p:txBody>
      </p:sp>
      <p:grpSp>
        <p:nvGrpSpPr>
          <p:cNvPr id="7" name="Group 6">
            <a:extLst>
              <a:ext uri="{FF2B5EF4-FFF2-40B4-BE49-F238E27FC236}">
                <a16:creationId xmlns:a16="http://schemas.microsoft.com/office/drawing/2014/main" id="{77A53B8D-BC7F-4CDE-B1E8-6BEFF912C34A}"/>
              </a:ext>
            </a:extLst>
          </p:cNvPr>
          <p:cNvGrpSpPr/>
          <p:nvPr/>
        </p:nvGrpSpPr>
        <p:grpSpPr>
          <a:xfrm>
            <a:off x="6233701" y="1642342"/>
            <a:ext cx="5085944" cy="4476114"/>
            <a:chOff x="6177280" y="1208301"/>
            <a:chExt cx="5801990" cy="5106302"/>
          </a:xfrm>
        </p:grpSpPr>
        <p:grpSp>
          <p:nvGrpSpPr>
            <p:cNvPr id="24" name="Group 23">
              <a:extLst>
                <a:ext uri="{FF2B5EF4-FFF2-40B4-BE49-F238E27FC236}">
                  <a16:creationId xmlns:a16="http://schemas.microsoft.com/office/drawing/2014/main" id="{AA768241-0687-424B-9206-640A9BFCE3B3}"/>
                </a:ext>
              </a:extLst>
            </p:cNvPr>
            <p:cNvGrpSpPr/>
            <p:nvPr/>
          </p:nvGrpSpPr>
          <p:grpSpPr>
            <a:xfrm>
              <a:off x="6408535" y="1208301"/>
              <a:ext cx="5471233" cy="5083152"/>
              <a:chOff x="-735436" y="1993268"/>
              <a:chExt cx="19507200" cy="18123532"/>
            </a:xfrm>
          </p:grpSpPr>
          <p:pic>
            <p:nvPicPr>
              <p:cNvPr id="25" name="Picture 24">
                <a:extLst>
                  <a:ext uri="{FF2B5EF4-FFF2-40B4-BE49-F238E27FC236}">
                    <a16:creationId xmlns:a16="http://schemas.microsoft.com/office/drawing/2014/main" id="{6827C443-117A-4E6A-8E1F-EB634C6A65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84968"/>
              <a:stretch/>
            </p:blipFill>
            <p:spPr>
              <a:xfrm>
                <a:off x="-735436" y="1993268"/>
                <a:ext cx="19507200" cy="3023896"/>
              </a:xfrm>
              <a:prstGeom prst="rect">
                <a:avLst/>
              </a:prstGeom>
            </p:spPr>
          </p:pic>
          <p:pic>
            <p:nvPicPr>
              <p:cNvPr id="26" name="Picture 25">
                <a:extLst>
                  <a:ext uri="{FF2B5EF4-FFF2-40B4-BE49-F238E27FC236}">
                    <a16:creationId xmlns:a16="http://schemas.microsoft.com/office/drawing/2014/main" id="{B4F82067-7CF3-4D14-B378-0E560914FB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4941"/>
              <a:stretch/>
            </p:blipFill>
            <p:spPr>
              <a:xfrm>
                <a:off x="-735436" y="5017164"/>
                <a:ext cx="19507200" cy="15099636"/>
              </a:xfrm>
              <a:prstGeom prst="rect">
                <a:avLst/>
              </a:prstGeom>
            </p:spPr>
          </p:pic>
        </p:grpSp>
        <p:sp>
          <p:nvSpPr>
            <p:cNvPr id="27" name="Rectangle 3">
              <a:extLst>
                <a:ext uri="{FF2B5EF4-FFF2-40B4-BE49-F238E27FC236}">
                  <a16:creationId xmlns:a16="http://schemas.microsoft.com/office/drawing/2014/main" id="{E58002E7-DA96-4744-86A2-20458E19FDFC}"/>
                </a:ext>
              </a:extLst>
            </p:cNvPr>
            <p:cNvSpPr/>
            <p:nvPr/>
          </p:nvSpPr>
          <p:spPr bwMode="auto">
            <a:xfrm flipH="1">
              <a:off x="6177280" y="1234440"/>
              <a:ext cx="5801990" cy="5080163"/>
            </a:xfrm>
            <a:custGeom>
              <a:avLst/>
              <a:gdLst>
                <a:gd name="connsiteX0" fmla="*/ 0 w 5761034"/>
                <a:gd name="connsiteY0" fmla="*/ 0 h 5080163"/>
                <a:gd name="connsiteX1" fmla="*/ 5761034 w 5761034"/>
                <a:gd name="connsiteY1" fmla="*/ 0 h 5080163"/>
                <a:gd name="connsiteX2" fmla="*/ 5761034 w 5761034"/>
                <a:gd name="connsiteY2" fmla="*/ 5080163 h 5080163"/>
                <a:gd name="connsiteX3" fmla="*/ 0 w 5761034"/>
                <a:gd name="connsiteY3" fmla="*/ 5080163 h 5080163"/>
                <a:gd name="connsiteX4" fmla="*/ 0 w 5761034"/>
                <a:gd name="connsiteY4" fmla="*/ 0 h 5080163"/>
                <a:gd name="connsiteX0" fmla="*/ 5761034 w 5852474"/>
                <a:gd name="connsiteY0" fmla="*/ 5080163 h 5171603"/>
                <a:gd name="connsiteX1" fmla="*/ 0 w 5852474"/>
                <a:gd name="connsiteY1" fmla="*/ 5080163 h 5171603"/>
                <a:gd name="connsiteX2" fmla="*/ 0 w 5852474"/>
                <a:gd name="connsiteY2" fmla="*/ 0 h 5171603"/>
                <a:gd name="connsiteX3" fmla="*/ 5761034 w 5852474"/>
                <a:gd name="connsiteY3" fmla="*/ 0 h 5171603"/>
                <a:gd name="connsiteX4" fmla="*/ 5852474 w 5852474"/>
                <a:gd name="connsiteY4" fmla="*/ 5171603 h 5171603"/>
                <a:gd name="connsiteX0" fmla="*/ 5761034 w 5761034"/>
                <a:gd name="connsiteY0" fmla="*/ 5080163 h 5080163"/>
                <a:gd name="connsiteX1" fmla="*/ 0 w 5761034"/>
                <a:gd name="connsiteY1" fmla="*/ 5080163 h 5080163"/>
                <a:gd name="connsiteX2" fmla="*/ 0 w 5761034"/>
                <a:gd name="connsiteY2" fmla="*/ 0 h 5080163"/>
                <a:gd name="connsiteX3" fmla="*/ 5761034 w 5761034"/>
                <a:gd name="connsiteY3" fmla="*/ 0 h 5080163"/>
              </a:gdLst>
              <a:ahLst/>
              <a:cxnLst>
                <a:cxn ang="0">
                  <a:pos x="connsiteX0" y="connsiteY0"/>
                </a:cxn>
                <a:cxn ang="0">
                  <a:pos x="connsiteX1" y="connsiteY1"/>
                </a:cxn>
                <a:cxn ang="0">
                  <a:pos x="connsiteX2" y="connsiteY2"/>
                </a:cxn>
                <a:cxn ang="0">
                  <a:pos x="connsiteX3" y="connsiteY3"/>
                </a:cxn>
              </a:cxnLst>
              <a:rect l="l" t="t" r="r" b="b"/>
              <a:pathLst>
                <a:path w="5761034" h="5080163">
                  <a:moveTo>
                    <a:pt x="5761034" y="5080163"/>
                  </a:moveTo>
                  <a:lnTo>
                    <a:pt x="0" y="5080163"/>
                  </a:lnTo>
                  <a:lnTo>
                    <a:pt x="0" y="0"/>
                  </a:lnTo>
                  <a:lnTo>
                    <a:pt x="5761034" y="0"/>
                  </a:lnTo>
                </a:path>
              </a:pathLst>
            </a:custGeom>
            <a:noFill/>
            <a:ln w="9525" cap="sq">
              <a:solidFill>
                <a:schemeClr val="tx2"/>
              </a:solidFill>
              <a:prstDash val="dash"/>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cxnSp>
        <p:nvCxnSpPr>
          <p:cNvPr id="29" name="Straight Connector 28">
            <a:extLst>
              <a:ext uri="{FF2B5EF4-FFF2-40B4-BE49-F238E27FC236}">
                <a16:creationId xmlns:a16="http://schemas.microsoft.com/office/drawing/2014/main" id="{43BB8396-E245-4B41-ACE5-2A43ED4D78A8}"/>
              </a:ext>
            </a:extLst>
          </p:cNvPr>
          <p:cNvCxnSpPr>
            <a:cxnSpLocks/>
          </p:cNvCxnSpPr>
          <p:nvPr/>
        </p:nvCxnSpPr>
        <p:spPr>
          <a:xfrm>
            <a:off x="448212" y="2872457"/>
            <a:ext cx="5557834" cy="0"/>
          </a:xfrm>
          <a:prstGeom prst="line">
            <a:avLst/>
          </a:prstGeom>
          <a:ln>
            <a:solidFill>
              <a:schemeClr val="tx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A992776-19D0-4DEA-9D36-0B7CF05D6CE6}"/>
              </a:ext>
            </a:extLst>
          </p:cNvPr>
          <p:cNvCxnSpPr>
            <a:cxnSpLocks/>
          </p:cNvCxnSpPr>
          <p:nvPr/>
        </p:nvCxnSpPr>
        <p:spPr>
          <a:xfrm>
            <a:off x="448212" y="4159506"/>
            <a:ext cx="5557834" cy="0"/>
          </a:xfrm>
          <a:prstGeom prst="line">
            <a:avLst/>
          </a:prstGeom>
          <a:ln>
            <a:solidFill>
              <a:schemeClr val="tx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D6A4918-CD43-4C1E-A777-0A196FD3A022}"/>
              </a:ext>
            </a:extLst>
          </p:cNvPr>
          <p:cNvCxnSpPr/>
          <p:nvPr/>
        </p:nvCxnSpPr>
        <p:spPr>
          <a:xfrm>
            <a:off x="448212" y="6121153"/>
            <a:ext cx="11733095"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03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7A6D426D-A5B7-4A70-A7AA-96886B59D8F9}"/>
              </a:ext>
            </a:extLst>
          </p:cNvPr>
          <p:cNvSpPr txBox="1"/>
          <p:nvPr/>
        </p:nvSpPr>
        <p:spPr>
          <a:xfrm>
            <a:off x="5836923" y="365485"/>
            <a:ext cx="6090725" cy="2347780"/>
          </a:xfrm>
          <a:prstGeom prst="rect">
            <a:avLst/>
          </a:prstGeom>
          <a:solidFill>
            <a:schemeClr val="bg1">
              <a:alpha val="90000"/>
            </a:schemeClr>
          </a:solidFill>
        </p:spPr>
        <p:txBody>
          <a:bodyPr wrap="square" lIns="89642" tIns="182776" rIns="274203" bIns="182776" rtlCol="0" anchor="ctr">
            <a:noAutofit/>
          </a:bodyPr>
          <a:lstStyle/>
          <a:p>
            <a:pPr marL="69810" indent="-69810" defTabSz="913698">
              <a:spcAft>
                <a:spcPts val="1176"/>
              </a:spcAft>
              <a:defRPr/>
            </a:pPr>
            <a:endParaRPr lang="en-US" sz="1568" kern="0" dirty="0">
              <a:solidFill>
                <a:srgbClr val="008272"/>
              </a:solidFill>
              <a:latin typeface="Segoe UI"/>
              <a:cs typeface="Segoe UI Semibold" panose="020B0702040204020203" pitchFamily="34" charset="0"/>
            </a:endParaRPr>
          </a:p>
        </p:txBody>
      </p:sp>
      <p:pic>
        <p:nvPicPr>
          <p:cNvPr id="11" name="Picture 10">
            <a:extLst>
              <a:ext uri="{FF2B5EF4-FFF2-40B4-BE49-F238E27FC236}">
                <a16:creationId xmlns:a16="http://schemas.microsoft.com/office/drawing/2014/main" id="{71F3CFE8-878D-47D6-B9DD-7FBDF1EC8E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410" y="6132525"/>
            <a:ext cx="2004496" cy="370833"/>
          </a:xfrm>
          <a:prstGeom prst="rect">
            <a:avLst/>
          </a:prstGeom>
        </p:spPr>
      </p:pic>
      <p:cxnSp>
        <p:nvCxnSpPr>
          <p:cNvPr id="22" name="Straight Connector 21">
            <a:extLst>
              <a:ext uri="{FF2B5EF4-FFF2-40B4-BE49-F238E27FC236}">
                <a16:creationId xmlns:a16="http://schemas.microsoft.com/office/drawing/2014/main" id="{50E2FAD3-5633-48F1-A1DB-262F25B6AF43}"/>
              </a:ext>
            </a:extLst>
          </p:cNvPr>
          <p:cNvCxnSpPr>
            <a:cxnSpLocks/>
          </p:cNvCxnSpPr>
          <p:nvPr/>
        </p:nvCxnSpPr>
        <p:spPr>
          <a:xfrm flipV="1">
            <a:off x="5802886" y="2915993"/>
            <a:ext cx="6144444" cy="0"/>
          </a:xfrm>
          <a:prstGeom prst="line">
            <a:avLst/>
          </a:prstGeom>
          <a:ln>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pic>
        <p:nvPicPr>
          <p:cNvPr id="20" name="Picture Placeholder 19" descr="A picture containing outdoor, sky, photo, mountain&#10;&#10;Description generated with very high confidence">
            <a:extLst>
              <a:ext uri="{FF2B5EF4-FFF2-40B4-BE49-F238E27FC236}">
                <a16:creationId xmlns:a16="http://schemas.microsoft.com/office/drawing/2014/main" id="{BC5747CF-CA76-46E7-85D3-2111BB2002DD}"/>
              </a:ext>
            </a:extLst>
          </p:cNvPr>
          <p:cNvPicPr>
            <a:picLocks noGrp="1" noChangeAspect="1"/>
          </p:cNvPicPr>
          <p:nvPr>
            <p:ph type="pic" sz="quarter" idx="20"/>
          </p:nvPr>
        </p:nvPicPr>
        <p:blipFill rotWithShape="1">
          <a:blip r:embed="rId4" cstate="email">
            <a:extLst>
              <a:ext uri="{28A0092B-C50C-407E-A947-70E740481C1C}">
                <a14:useLocalDpi xmlns:a14="http://schemas.microsoft.com/office/drawing/2010/main"/>
              </a:ext>
            </a:extLst>
          </a:blip>
          <a:srcRect l="92" r="92"/>
          <a:stretch/>
        </p:blipFill>
        <p:spPr/>
      </p:pic>
      <p:sp>
        <p:nvSpPr>
          <p:cNvPr id="10" name="Text Placeholder 9">
            <a:extLst>
              <a:ext uri="{FF2B5EF4-FFF2-40B4-BE49-F238E27FC236}">
                <a16:creationId xmlns:a16="http://schemas.microsoft.com/office/drawing/2014/main" id="{80AF076C-4114-453F-AA59-27A62C45CA16}"/>
              </a:ext>
            </a:extLst>
          </p:cNvPr>
          <p:cNvSpPr>
            <a:spLocks noGrp="1"/>
          </p:cNvSpPr>
          <p:nvPr>
            <p:ph type="body" sz="quarter" idx="39"/>
          </p:nvPr>
        </p:nvSpPr>
        <p:spPr>
          <a:xfrm>
            <a:off x="269877" y="3304609"/>
            <a:ext cx="3532852" cy="1545423"/>
          </a:xfrm>
        </p:spPr>
        <p:txBody>
          <a:bodyPr/>
          <a:lstStyle/>
          <a:p>
            <a:pPr lvl="0"/>
            <a:r>
              <a:rPr lang="en-US" dirty="0"/>
              <a:t>“Our people are loving the increased functionality; </a:t>
            </a:r>
            <a:br>
              <a:rPr lang="en-US" dirty="0"/>
            </a:br>
            <a:r>
              <a:rPr lang="en-US" dirty="0"/>
              <a:t>they can do more, more easily.”</a:t>
            </a:r>
          </a:p>
          <a:p>
            <a:pPr lvl="0"/>
            <a:r>
              <a:rPr lang="en-US" dirty="0"/>
              <a:t>Steven Hanna </a:t>
            </a:r>
            <a:br>
              <a:rPr lang="en-US" dirty="0"/>
            </a:br>
            <a:r>
              <a:rPr lang="en-US" dirty="0"/>
              <a:t>VP and CIO</a:t>
            </a:r>
          </a:p>
          <a:p>
            <a:endParaRPr lang="en-US" dirty="0"/>
          </a:p>
        </p:txBody>
      </p:sp>
      <p:sp>
        <p:nvSpPr>
          <p:cNvPr id="6" name="Text Placeholder 5">
            <a:extLst>
              <a:ext uri="{FF2B5EF4-FFF2-40B4-BE49-F238E27FC236}">
                <a16:creationId xmlns:a16="http://schemas.microsoft.com/office/drawing/2014/main" id="{210018D8-623C-44C4-B201-F7785A559D2E}"/>
              </a:ext>
            </a:extLst>
          </p:cNvPr>
          <p:cNvSpPr>
            <a:spLocks noGrp="1"/>
          </p:cNvSpPr>
          <p:nvPr>
            <p:ph type="body" sz="quarter" idx="42"/>
          </p:nvPr>
        </p:nvSpPr>
        <p:spPr>
          <a:xfrm>
            <a:off x="4003342" y="3344480"/>
            <a:ext cx="8006095" cy="2278034"/>
          </a:xfrm>
        </p:spPr>
        <p:txBody>
          <a:bodyPr/>
          <a:lstStyle/>
          <a:p>
            <a:pPr lvl="1"/>
            <a:r>
              <a:rPr lang="en-US" dirty="0"/>
              <a:t>Deployed Microsoft Dynamics 365 and increased sales productivity by 15–20%</a:t>
            </a:r>
          </a:p>
          <a:p>
            <a:pPr lvl="1"/>
            <a:r>
              <a:rPr lang="en-US" dirty="0"/>
              <a:t>Reduced distractions so salespeople could spend more time </a:t>
            </a:r>
            <a:br>
              <a:rPr lang="en-US" dirty="0"/>
            </a:br>
            <a:r>
              <a:rPr lang="en-US" dirty="0"/>
              <a:t>with customers </a:t>
            </a:r>
          </a:p>
          <a:p>
            <a:pPr lvl="1"/>
            <a:r>
              <a:rPr lang="en-US" dirty="0"/>
              <a:t>Provided a 360 degree view of customer for better decision-making</a:t>
            </a:r>
          </a:p>
          <a:p>
            <a:endParaRPr lang="en-US" dirty="0"/>
          </a:p>
        </p:txBody>
      </p:sp>
    </p:spTree>
    <p:extLst>
      <p:ext uri="{BB962C8B-B14F-4D97-AF65-F5344CB8AC3E}">
        <p14:creationId xmlns:p14="http://schemas.microsoft.com/office/powerpoint/2010/main" val="3330408417"/>
      </p:ext>
    </p:extLst>
  </p:cSld>
  <p:clrMapOvr>
    <a:masterClrMapping/>
  </p:clrMapOvr>
  <p:transition>
    <p:fade/>
  </p:transition>
</p:sld>
</file>

<file path=ppt/theme/theme1.xml><?xml version="1.0" encoding="utf-8"?>
<a:theme xmlns:a="http://schemas.openxmlformats.org/drawingml/2006/main" name="DYNAMICS 2018">
  <a:themeElements>
    <a:clrScheme name="Custom 12">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3C3C41"/>
      </a:hlink>
      <a:folHlink>
        <a:srgbClr val="3C3C41"/>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DYNAMICS 2018" id="{58F16991-67E1-438E-9D07-09042BE577E1}" vid="{9C36F859-5B6F-48B5-806B-0F2A9C9D20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SharedContentType xmlns="Microsoft.SharePoint.Taxonomy.ContentTypeSync" SourceId="e385fb40-52d4-4fae-9c5b-3e8ff8a5878e" ContentTypeId="0x0101000E4CB7077FEE4FF7AE86D4A500EEC780030016C849C62B10EB41ACA8C7EEDEF40BB2" PreviousValue="false"/>
</file>

<file path=customXml/item2.xml><?xml version="1.0" encoding="utf-8"?>
<p:properties xmlns:p="http://schemas.microsoft.com/office/2006/metadata/properties" xmlns:xsi="http://www.w3.org/2001/XMLSchema-instance" xmlns:pc="http://schemas.microsoft.com/office/infopath/2007/PartnerControls">
  <documentManagement>
    <i1b478372f814787abd313030b81fcb2 xmlns="230e9df3-be65-4c73-a93b-d1236ebd677e">
      <Terms xmlns="http://schemas.microsoft.com/office/infopath/2007/PartnerControls"/>
    </i1b478372f814787abd313030b81fcb2>
    <ef109fd36bcf4bcd9dd945731030600b xmlns="230e9df3-be65-4c73-a93b-d1236ebd677e">
      <Terms xmlns="http://schemas.microsoft.com/office/infopath/2007/PartnerControls"/>
    </ef109fd36bcf4bcd9dd945731030600b>
    <DocumentDescription xmlns="230e9df3-be65-4c73-a93b-d1236ebd677e">Use this to introduce BDMs to modernize sales productivity, the sales play that maps to Dynamics 365 for Sales Professional (SKU).</DocumentDescription>
    <ReportOwner xmlns="http://schemas.microsoft.com/sharepoint/v3">
      <UserInfo>
        <DisplayName/>
        <AccountId xsi:nil="true"/>
        <AccountType/>
      </UserInfo>
    </ReportOwner>
    <Coowner xmlns="230e9df3-be65-4c73-a93b-d1236ebd677e">
      <UserInfo>
        <DisplayName>i:0#.f|membership|moisesz@microsoft.com</DisplayName>
        <AccountId>480</AccountId>
        <AccountType/>
      </UserInfo>
    </Coowner>
    <k21a64daf20d4502b2796a1c6b8ce6c8 xmlns="230e9df3-be65-4c73-a93b-d1236ebd677e">
      <Terms xmlns="http://schemas.microsoft.com/office/infopath/2007/PartnerControls"/>
    </k21a64daf20d4502b2796a1c6b8ce6c8>
    <Expire_x0020_Review xmlns="230e9df3-be65-4c73-a93b-d1236ebd677e">2019-07-16T07:00:00+00:00</Expire_x0020_Review>
    <hd9637eefc984b85b6097c6374e15725 xmlns="230e9df3-be65-4c73-a93b-d1236ebd677e">
      <Terms xmlns="http://schemas.microsoft.com/office/infopath/2007/PartnerControls">
        <TermInfo xmlns="http://schemas.microsoft.com/office/infopath/2007/PartnerControls">
          <TermName xmlns="http://schemas.microsoft.com/office/infopath/2007/PartnerControls">customer presentations</TermName>
          <TermId xmlns="http://schemas.microsoft.com/office/infopath/2007/PartnerControls">18e9ae94-e321-4eea-82d2-ad5b2f470f3c</TermId>
        </TermInfo>
      </Terms>
    </hd9637eefc984b85b6097c6374e15725>
    <_dlc_DocId xmlns="230e9df3-be65-4c73-a93b-d1236ebd677e">G01KC-99682991-37528</_dlc_DocId>
    <ga0c0bf70a6644469c61b3efa7025301 xmlns="230e9df3-be65-4c73-a93b-d1236ebd677e">
      <Terms xmlns="http://schemas.microsoft.com/office/infopath/2007/PartnerControls"/>
    </ga0c0bf70a6644469c61b3efa7025301>
    <FolderExtensions xmlns="230e9df3-be65-4c73-a93b-d1236ebd677e" xsi:nil="true"/>
    <Thumbnail1 xmlns="230e9df3-be65-4c73-a93b-d1236ebd677e">
      <Url xsi:nil="true"/>
      <Description xsi:nil="true"/>
    </Thumbnail1>
    <_dlc_ExpireDateSaved xmlns="http://schemas.microsoft.com/sharepoint/v3" xsi:nil="true"/>
    <TaxKeywordTaxHTField xmlns="230e9df3-be65-4c73-a93b-d1236ebd677e">
      <Terms xmlns="http://schemas.microsoft.com/office/infopath/2007/PartnerControls"/>
    </TaxKeywordTaxHTField>
    <dkll xmlns="b3bc04a5-d503-43b1-b98c-a8cf663329d9" xsi:nil="true"/>
    <PublishDate xmlns="230E9DF3-BE65-4C73-A93B-D1236EBD677E">2018-10-31T07:00:00+00:00</PublishDate>
    <ContentID xmlns="230e9df3-be65-4c73-a93b-d1236ebd677e" xsi:nil="true"/>
    <b4224c12c78d42ea9b214de0badf8358 xmlns="230e9df3-be65-4c73-a93b-d1236ebd677e">
      <Terms xmlns="http://schemas.microsoft.com/office/infopath/2007/PartnerControls"/>
    </b4224c12c78d42ea9b214de0badf8358>
    <RoutingRuleDescription xmlns="http://schemas.microsoft.com/sharepoint/v3" xsi:nil="true"/>
    <GenericText2 xmlns="230e9df3-be65-4c73-a93b-d1236ebd677e" xsi:nil="true"/>
    <Owner xmlns="230e9df3-be65-4c73-a93b-d1236ebd677e">
      <UserInfo>
        <DisplayName>Jigisha Deb</DisplayName>
        <AccountId>144872</AccountId>
        <AccountType/>
      </UserInfo>
    </Owner>
    <k20e0dfa74bf4e44818db03027b0ccd8 xmlns="230e9df3-be65-4c73-a93b-d1236ebd677e">
      <Terms xmlns="http://schemas.microsoft.com/office/infopath/2007/PartnerControls"/>
    </k20e0dfa74bf4e44818db03027b0ccd8>
    <eb54ac91059940029a3cc8a4ff5af673 xmlns="230e9df3-be65-4c73-a93b-d1236ebd677e">
      <Terms xmlns="http://schemas.microsoft.com/office/infopath/2007/PartnerControls">
        <TermInfo xmlns="http://schemas.microsoft.com/office/infopath/2007/PartnerControls">
          <TermName xmlns="http://schemas.microsoft.com/office/infopath/2007/PartnerControls">Dynamics Domain</TermName>
          <TermId xmlns="http://schemas.microsoft.com/office/infopath/2007/PartnerControls">c9ee6292-a1e2-403c-bbb9-76077437e5b5</TermId>
        </TermInfo>
        <TermInfo xmlns="http://schemas.microsoft.com/office/infopath/2007/PartnerControls">
          <TermName xmlns="http://schemas.microsoft.com/office/infopath/2007/PartnerControls">Business Applications Domain</TermName>
          <TermId xmlns="http://schemas.microsoft.com/office/infopath/2007/PartnerControls">610af3f5-b43d-455a-97a7-f917993f5652</TermId>
        </TermInfo>
        <TermInfo xmlns="http://schemas.microsoft.com/office/infopath/2007/PartnerControls">
          <TermName xmlns="http://schemas.microsoft.com/office/infopath/2007/PartnerControls">Microsoft Business Solutions</TermName>
          <TermId xmlns="http://schemas.microsoft.com/office/infopath/2007/PartnerControls">659377a4-c7bd-435e-b683-bdae8524bc80</TermId>
        </TermInfo>
      </Terms>
    </eb54ac91059940029a3cc8a4ff5af673>
    <PublishingPageContent xmlns="http://schemas.microsoft.com/sharepoint/v3" xsi:nil="true"/>
    <l3c3ea61849e4288a8acc49bb5388e8c xmlns="230e9df3-be65-4c73-a93b-d1236ebd677e">
      <Terms xmlns="http://schemas.microsoft.com/office/infopath/2007/PartnerControls"/>
    </l3c3ea61849e4288a8acc49bb5388e8c>
    <GenericHTML1 xmlns="230e9df3-be65-4c73-a93b-d1236ebd677e" xsi:nil="true"/>
    <ParentID1 xmlns="230e9df3-be65-4c73-a93b-d1236ebd677e">G01KC-1-37277</ParentID1>
    <Update_x0020_Expiration_x0020_Date_x0020_For_x0020_Docset xmlns="b3bc04a5-d503-43b1-b98c-a8cf663329d9">
      <Url xsi:nil="true"/>
      <Description xsi:nil="true"/>
    </Update_x0020_Expiration_x0020_Date_x0020_For_x0020_Docset>
    <mb88723863e1404388ba3733387d48df xmlns="230e9df3-be65-4c73-a93b-d1236ebd677e">
      <Terms xmlns="http://schemas.microsoft.com/office/infopath/2007/PartnerControls"/>
    </mb88723863e1404388ba3733387d48df>
    <od9986d31974458fb3007746ec0bce5f xmlns="230e9df3-be65-4c73-a93b-d1236ebd677e">
      <Terms xmlns="http://schemas.microsoft.com/office/infopath/2007/PartnerControls"/>
    </od9986d31974458fb3007746ec0bce5f>
    <kf34bcdc8fc34e479d3f94c6210e8e27 xmlns="230e9df3-be65-4c73-a93b-d1236ebd677e">
      <Terms xmlns="http://schemas.microsoft.com/office/infopath/2007/PartnerControls"/>
    </kf34bcdc8fc34e479d3f94c6210e8e27>
    <bf80e81150e248c48aa8cffdf0021a1f xmlns="230e9df3-be65-4c73-a93b-d1236ebd677e">
      <Terms xmlns="http://schemas.microsoft.com/office/infopath/2007/PartnerControls">
        <TermInfo xmlns="http://schemas.microsoft.com/office/infopath/2007/PartnerControls">
          <TermName xmlns="http://schemas.microsoft.com/office/infopath/2007/PartnerControls">Dynamics 365 for Sales</TermName>
          <TermId xmlns="http://schemas.microsoft.com/office/infopath/2007/PartnerControls">e92d8db0-50d4-4257-ae7c-5e5700ed3f83</TermId>
        </TermInfo>
      </Terms>
    </bf80e81150e248c48aa8cffdf0021a1f>
    <ApplyWorkflowRules xmlns="230E9DF3-BE65-4C73-A93B-D1236EBD677E">Yes</ApplyWorkflowRules>
    <TaxCatchAll xmlns="230e9df3-be65-4c73-a93b-d1236ebd677e">
      <Value>16</Value>
      <Value>2548</Value>
      <Value>14</Value>
      <Value>454</Value>
      <Value>453</Value>
      <Value>2554</Value>
      <Value>2568</Value>
    </TaxCatchAll>
    <m6c7b4717b6346e6a075a59dd47eac69 xmlns="230e9df3-be65-4c73-a93b-d1236ebd677e">
      <Terms xmlns="http://schemas.microsoft.com/office/infopath/2007/PartnerControls">
        <TermInfo xmlns="http://schemas.microsoft.com/office/infopath/2007/PartnerControls">
          <TermName xmlns="http://schemas.microsoft.com/office/infopath/2007/PartnerControls">Fiscal Year 2019</TermName>
          <TermId xmlns="http://schemas.microsoft.com/office/infopath/2007/PartnerControls">37cfb2d9-82d6-4aee-ad7b-3dc8286123ca</TermId>
        </TermInfo>
      </Terms>
    </m6c7b4717b6346e6a075a59dd47eac69>
    <_dlc_ExpireDate xmlns="http://schemas.microsoft.com/sharepoint/v3" xsi:nil="true"/>
    <m6d26e40ac264097a006193f92232ece xmlns="230e9df3-be65-4c73-a93b-d1236ebd677e">
      <Terms xmlns="http://schemas.microsoft.com/office/infopath/2007/PartnerControls"/>
    </m6d26e40ac264097a006193f92232ece>
    <Blog_x0020_Name xmlns="230e9df3-be65-4c73-a93b-d1236ebd677e" xsi:nil="true"/>
    <i0d941ee1e744ffea7aeee9924c91cbb xmlns="230e9df3-be65-4c73-a93b-d1236ebd677e">
      <Terms xmlns="http://schemas.microsoft.com/office/infopath/2007/PartnerControls"/>
    </i0d941ee1e744ffea7aeee9924c91cbb>
    <lbla xmlns="b3bc04a5-d503-43b1-b98c-a8cf663329d9">
      <UserInfo>
        <DisplayName/>
        <AccountId xsi:nil="true"/>
        <AccountType/>
      </UserInfo>
    </lbla>
    <ec5b2ad5c27b45fb8a00a1f27c7ce1ae xmlns="230e9df3-be65-4c73-a93b-d1236ebd677e">
      <Terms xmlns="http://schemas.microsoft.com/office/infopath/2007/PartnerControls"/>
    </ec5b2ad5c27b45fb8a00a1f27c7ce1ae>
    <PublishingExpirationDate xmlns="http://schemas.microsoft.com/sharepoint/v3" xsi:nil="true"/>
    <b60f8d2dbb984f349d80d8196897f4d3 xmlns="230e9df3-be65-4c73-a93b-d1236ebd677e">
      <Terms xmlns="http://schemas.microsoft.com/office/infopath/2007/PartnerControls"/>
    </b60f8d2dbb984f349d80d8196897f4d3>
    <ConfidentialityTaxHTField0 xmlns="230e9df3-be65-4c73-a93b-d1236ebd677e">
      <Terms xmlns="http://schemas.microsoft.com/office/infopath/2007/PartnerControls">
        <TermInfo xmlns="http://schemas.microsoft.com/office/infopath/2007/PartnerControls">
          <TermName xmlns="http://schemas.microsoft.com/office/infopath/2007/PartnerControls">customer ready</TermName>
          <TermId xmlns="http://schemas.microsoft.com/office/infopath/2007/PartnerControls">8986c41d-21c5-4f8f-8a12-ea4625b46858</TermId>
        </TermInfo>
      </Terms>
    </ConfidentialityTaxHTField0>
    <_dlc_DocIdUrl xmlns="230e9df3-be65-4c73-a93b-d1236ebd677e">
      <Url>https://microsoft.sharepoint.com/sites/Infopedia_G01KC/_layouts/15/DocIdRedir.aspx?ID=G01KC-99682991-37528</Url>
      <Description>G01KC-99682991-37528</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SMSG KM Open Document" ma:contentTypeID="0x0101000E4CB7077FEE4FF7AE86D4A500EEC780030016C849C62B10EB41ACA8C7EEDEF40BB20099ECF64382448D48A56095091C66B1A9" ma:contentTypeVersion="36" ma:contentTypeDescription="" ma:contentTypeScope="" ma:versionID="69563caf85b1e55b96313508f96c32ae">
  <xsd:schema xmlns:xsd="http://www.w3.org/2001/XMLSchema" xmlns:xs="http://www.w3.org/2001/XMLSchema" xmlns:p="http://schemas.microsoft.com/office/2006/metadata/properties" xmlns:ns1="http://schemas.microsoft.com/sharepoint/v3" xmlns:ns2="230e9df3-be65-4c73-a93b-d1236ebd677e" xmlns:ns3="230E9DF3-BE65-4C73-A93B-D1236EBD677E" xmlns:ns4="b3bc04a5-d503-43b1-b98c-a8cf663329d9" targetNamespace="http://schemas.microsoft.com/office/2006/metadata/properties" ma:root="true" ma:fieldsID="fdc85842f077ecd27e3db7b35f6a13d4" ns1:_="" ns2:_="" ns3:_="" ns4:_="">
    <xsd:import namespace="http://schemas.microsoft.com/sharepoint/v3"/>
    <xsd:import namespace="230e9df3-be65-4c73-a93b-d1236ebd677e"/>
    <xsd:import namespace="230E9DF3-BE65-4C73-A93B-D1236EBD677E"/>
    <xsd:import namespace="b3bc04a5-d503-43b1-b98c-a8cf663329d9"/>
    <xsd:element name="properties">
      <xsd:complexType>
        <xsd:sequence>
          <xsd:element name="documentManagement">
            <xsd:complexType>
              <xsd:all>
                <xsd:element ref="ns1:RoutingRuleDescription" minOccurs="0"/>
                <xsd:element ref="ns2:DocumentDescription" minOccurs="0"/>
                <xsd:element ref="ns2:Owner" minOccurs="0"/>
                <xsd:element ref="ns3:PublishDate" minOccurs="0"/>
                <xsd:element ref="ns2:Expire_x0020_Review" minOccurs="0"/>
                <xsd:element ref="ns1:PublishingPageContent" minOccurs="0"/>
                <xsd:element ref="ns2:Thumbnail1" minOccurs="0"/>
                <xsd:element ref="ns1:AverageRating" minOccurs="0"/>
                <xsd:element ref="ns1:RatingCount" minOccurs="0"/>
                <xsd:element ref="ns1:PublishingExpirationDate" minOccurs="0"/>
                <xsd:element ref="ns3:ApplyWorkflowRules" minOccurs="0"/>
                <xsd:element ref="ns2:ContentID" minOccurs="0"/>
                <xsd:element ref="ns2:Blog_x0020_Name" minOccurs="0"/>
                <xsd:element ref="ns2:GenericText2" minOccurs="0"/>
                <xsd:element ref="ns2:GenericHTML1" minOccurs="0"/>
                <xsd:element ref="ns2:FolderExtensions" minOccurs="0"/>
                <xsd:element ref="ns2:bf80e81150e248c48aa8cffdf0021a1f" minOccurs="0"/>
                <xsd:element ref="ns2:od9986d31974458fb3007746ec0bce5f" minOccurs="0"/>
                <xsd:element ref="ns2:k21a64daf20d4502b2796a1c6b8ce6c8" minOccurs="0"/>
                <xsd:element ref="ns2:ef109fd36bcf4bcd9dd945731030600b" minOccurs="0"/>
                <xsd:element ref="ns2:hd9637eefc984b85b6097c6374e15725" minOccurs="0"/>
                <xsd:element ref="ns2:ga0c0bf70a6644469c61b3efa7025301" minOccurs="0"/>
                <xsd:element ref="ns2:i1b478372f814787abd313030b81fcb2" minOccurs="0"/>
                <xsd:element ref="ns2:i0d941ee1e744ffea7aeee9924c91cbb" minOccurs="0"/>
                <xsd:element ref="ns2:m6d26e40ac264097a006193f92232ece" minOccurs="0"/>
                <xsd:element ref="ns2:kf34bcdc8fc34e479d3f94c6210e8e27" minOccurs="0"/>
                <xsd:element ref="ns2:mb88723863e1404388ba3733387d48df" minOccurs="0"/>
                <xsd:element ref="ns2:TaxCatchAll" minOccurs="0"/>
                <xsd:element ref="ns2:k20e0dfa74bf4e44818db03027b0ccd8" minOccurs="0"/>
                <xsd:element ref="ns2:l3c3ea61849e4288a8acc49bb5388e8c" minOccurs="0"/>
                <xsd:element ref="ns2:ec5b2ad5c27b45fb8a00a1f27c7ce1ae" minOccurs="0"/>
                <xsd:element ref="ns2:TaxCatchAllLabel" minOccurs="0"/>
                <xsd:element ref="ns2:b60f8d2dbb984f349d80d8196897f4d3" minOccurs="0"/>
                <xsd:element ref="ns2:TaxKeywordTaxHTField" minOccurs="0"/>
                <xsd:element ref="ns2:m6c7b4717b6346e6a075a59dd47eac69" minOccurs="0"/>
                <xsd:element ref="ns2:ConfidentialityTaxHTField0" minOccurs="0"/>
                <xsd:element ref="ns2:b4224c12c78d42ea9b214de0badf8358" minOccurs="0"/>
                <xsd:element ref="ns2:_dlc_DocId" minOccurs="0"/>
                <xsd:element ref="ns2:Coowner" minOccurs="0"/>
                <xsd:element ref="ns1:ReportOwner" minOccurs="0"/>
                <xsd:element ref="ns2:_dlc_DocIdUrl" minOccurs="0"/>
                <xsd:element ref="ns2:_dlc_DocIdPersistId" minOccurs="0"/>
                <xsd:element ref="ns2:eb54ac91059940029a3cc8a4ff5af673" minOccurs="0"/>
                <xsd:element ref="ns4:MediaServiceDateTaken" minOccurs="0"/>
                <xsd:element ref="ns4:MediaServiceAutoTags" minOccurs="0"/>
                <xsd:element ref="ns2:ParentID1" minOccurs="0"/>
                <xsd:element ref="ns4:dkll" minOccurs="0"/>
                <xsd:element ref="ns4:Update_x0020_Expiration_x0020_Date_x0020_For_x0020_Docset" minOccurs="0"/>
                <xsd:element ref="ns1:_dlc_Exempt" minOccurs="0"/>
                <xsd:element ref="ns1:_dlc_ExpireDateSaved" minOccurs="0"/>
                <xsd:element ref="ns1:_dlc_ExpireDate" minOccurs="0"/>
                <xsd:element ref="ns4:lbla" minOccurs="0"/>
                <xsd:element ref="ns4:MediaServiceOCR"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description="" ma:hidden="true" ma:internalName="RoutingRuleDescription" ma:readOnly="false">
      <xsd:simpleType>
        <xsd:restriction base="dms:Text">
          <xsd:maxLength value="255"/>
        </xsd:restriction>
      </xsd:simpleType>
    </xsd:element>
    <xsd:element name="PublishingPageContent" ma:index="10" nillable="true" ma:displayName="Page Content" ma:description="Page Content is a site column created by the Publishing feature. It is used on the Article Page Content Type as the content of the page." ma:internalName="PublishingPageContent">
      <xsd:simpleType>
        <xsd:restriction base="dms:Unknown"/>
      </xsd:simpleType>
    </xsd:element>
    <xsd:element name="AverageRating" ma:index="14" nillable="true" ma:displayName="Rating (0-5)" ma:decimals="2" ma:description="Average value of all the ratings that have been submitted" ma:internalName="AverageRating" ma:readOnly="true">
      <xsd:simpleType>
        <xsd:restriction base="dms:Number"/>
      </xsd:simpleType>
    </xsd:element>
    <xsd:element name="RatingCount" ma:index="15" nillable="true" ma:displayName="Number of Ratings" ma:decimals="0" ma:description="Number of ratings submitted" ma:internalName="RatingCount" ma:readOnly="true">
      <xsd:simpleType>
        <xsd:restriction base="dms:Number"/>
      </xsd:simpleType>
    </xsd:element>
    <xsd:element name="PublishingExpirationDate" ma:index="18"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ReportOwner" ma:index="68" nillable="true" ma:displayName="Owner (People and Groups)" ma:description="Owner of this document" ma:hidden="true" ma:list="UserInfo" ma:SearchPeopleOnly="false" ma:SharePointGroup="0" ma:internalName="Repor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Exempt" ma:index="77" nillable="true" ma:displayName="Exempt from Policy" ma:description="" ma:hidden="true" ma:internalName="_dlc_Exempt" ma:readOnly="true">
      <xsd:simpleType>
        <xsd:restriction base="dms:Unknown"/>
      </xsd:simpleType>
    </xsd:element>
    <xsd:element name="_dlc_ExpireDateSaved" ma:index="78" nillable="true" ma:displayName="Original Expiration Date" ma:description="" ma:hidden="true" ma:internalName="_dlc_ExpireDateSaved" ma:readOnly="true">
      <xsd:simpleType>
        <xsd:restriction base="dms:DateTime"/>
      </xsd:simpleType>
    </xsd:element>
    <xsd:element name="_dlc_ExpireDate" ma:index="79"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DocumentDescription" ma:index="3" nillable="true" ma:displayName="Document Description" ma:description="Alternate description for documents that can be used for display." ma:internalName="DocumentDescription">
      <xsd:simpleType>
        <xsd:restriction base="dms:Note">
          <xsd:maxLength value="255"/>
        </xsd:restriction>
      </xsd:simpleType>
    </xsd:element>
    <xsd:element name="Owner" ma:index="4" nillable="true" ma:displayName="Owner"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pire_x0020_Review" ma:index="6" nillable="true" ma:displayName="Expiration" ma:format="DateOnly" ma:internalName="Expire_x0020_Review" ma:readOnly="false">
      <xsd:simpleType>
        <xsd:restriction base="dms:DateTime"/>
      </xsd:simpleType>
    </xsd:element>
    <xsd:element name="Thumbnail1" ma:index="11" nillable="true" ma:displayName="Thumbnail" ma:format="Hyperlink" ma:internalName="Thumbnail1"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ontentID" ma:index="20" nillable="true" ma:displayName="ContentID" ma:indexed="true" ma:internalName="ContentID" ma:readOnly="false">
      <xsd:simpleType>
        <xsd:restriction base="dms:Text">
          <xsd:maxLength value="255"/>
        </xsd:restriction>
      </xsd:simpleType>
    </xsd:element>
    <xsd:element name="Blog_x0020_Name" ma:index="21" nillable="true" ma:displayName="Blog Name" ma:description="Title of an Infopedia Blog" ma:internalName="Blog_x0020_Name">
      <xsd:simpleType>
        <xsd:restriction base="dms:Text">
          <xsd:maxLength value="255"/>
        </xsd:restriction>
      </xsd:simpleType>
    </xsd:element>
    <xsd:element name="GenericText2" ma:index="36" nillable="true" ma:displayName="GenericText2" ma:description="Generic field for future features in implementation" ma:indexed="true" ma:internalName="GenericText2">
      <xsd:simpleType>
        <xsd:restriction base="dms:Text">
          <xsd:maxLength value="255"/>
        </xsd:restriction>
      </xsd:simpleType>
    </xsd:element>
    <xsd:element name="GenericHTML1" ma:index="37" nillable="true" ma:displayName="GenericHTML1" ma:description="Generic field for future features in implementation" ma:internalName="GenericHTML1">
      <xsd:simpleType>
        <xsd:restriction base="dms:Unknown"/>
      </xsd:simpleType>
    </xsd:element>
    <xsd:element name="FolderExtensions" ma:index="38" nillable="true" ma:displayName="Folder Extensions" ma:description="On-DocSet sub folder to support inactive documents views." ma:internalName="FolderExtensions">
      <xsd:simpleType>
        <xsd:restriction base="dms:Unknown"/>
      </xsd:simpleType>
    </xsd:element>
    <xsd:element name="bf80e81150e248c48aa8cffdf0021a1f" ma:index="39" nillable="true" ma:taxonomy="true" ma:internalName="bf80e81150e248c48aa8cffdf0021a1f" ma:taxonomyFieldName="Products" ma:displayName="SMSG Products &amp; Technologies" ma:default="" ma:fieldId="{bf80e811-50e2-48c4-8aa8-cffdf0021a1f}"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element name="od9986d31974458fb3007746ec0bce5f" ma:index="40" nillable="true" ma:taxonomy="true" ma:internalName="od9986d31974458fb3007746ec0bce5f" ma:taxonomyFieldName="Languages" ma:displayName="SMSG Languages" ma:default="" ma:fieldId="{8d9986d3-1974-458f-b300-7746ec0bce5f}"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k21a64daf20d4502b2796a1c6b8ce6c8" ma:index="41" nillable="true" ma:taxonomy="true" ma:internalName="k21a64daf20d4502b2796a1c6b8ce6c8" ma:taxonomyFieldName="Industries" ma:displayName="SMSG Industries" ma:default="" ma:fieldId="{421a64da-f20d-4502-b279-6a1c6b8ce6c8}"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ef109fd36bcf4bcd9dd945731030600b" ma:index="43" nillable="true" ma:taxonomy="true" ma:internalName="ef109fd36bcf4bcd9dd945731030600b" ma:taxonomyFieldName="Region" ma:displayName="SMSG Region" ma:default="" ma:fieldId="{ef109fd3-6bcf-4bcd-9dd9-45731030600b}"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hd9637eefc984b85b6097c6374e15725" ma:index="44" nillable="true" ma:taxonomy="true" ma:internalName="hd9637eefc984b85b6097c6374e15725" ma:taxonomyFieldName="ItemType" ma:displayName="SMSG Item Type" ma:default="" ma:fieldId="{1d9637ee-fc98-4b85-b609-7c6374e15725}"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ga0c0bf70a6644469c61b3efa7025301" ma:index="45" nillable="true" ma:taxonomy="true" ma:internalName="ga0c0bf70a6644469c61b3efa7025301" ma:taxonomyFieldName="ExperienceContentType" ma:displayName="Experience Content Type" ma:default="" ma:fieldId="{0a0c0bf7-0a66-4446-9c61-b3efa7025301}" ma:sspId="e385fb40-52d4-4fae-9c5b-3e8ff8a5878e" ma:termSetId="5ebd4bde-7300-4f6f-8671-0d8e806c9260" ma:anchorId="f79c226e-0a27-41a1-99b5-91ff9ea65615" ma:open="false" ma:isKeyword="false">
      <xsd:complexType>
        <xsd:sequence>
          <xsd:element ref="pc:Terms" minOccurs="0" maxOccurs="1"/>
        </xsd:sequence>
      </xsd:complexType>
    </xsd:element>
    <xsd:element name="i1b478372f814787abd313030b81fcb2" ma:index="47" nillable="true" ma:taxonomy="true" ma:internalName="i1b478372f814787abd313030b81fcb2" ma:taxonomyFieldName="ActivitiesAndPrograms" ma:displayName="SMSG Activities &amp; Programs" ma:default="" ma:fieldId="{21b47837-2f81-4787-abd3-13030b81fcb2}"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i0d941ee1e744ffea7aeee9924c91cbb" ma:index="49" nillable="true" ma:taxonomy="true" ma:internalName="i0d941ee1e744ffea7aeee9924c91cbb" ma:taxonomyFieldName="BusinessArchitecture" ma:displayName="SMSG Business Architecture" ma:default="" ma:fieldId="{20d941ee-1e74-4ffe-a7ae-ee9924c91cbb}"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m6d26e40ac264097a006193f92232ece" ma:index="50" nillable="true" ma:taxonomy="true" ma:internalName="m6d26e40ac264097a006193f92232ece" ma:taxonomyFieldName="TechnicalLevel" ma:displayName="Technical Level" ma:default="" ma:fieldId="{66d26e40-ac26-4097-a006-193f92232ece}" ma:sspId="e385fb40-52d4-4fae-9c5b-3e8ff8a5878e" ma:termSetId="7123edbd-7265-47b9-9049-04e46d245d8e" ma:anchorId="3c636e1e-6390-429f-a144-68438d32bffe" ma:open="false" ma:isKeyword="false">
      <xsd:complexType>
        <xsd:sequence>
          <xsd:element ref="pc:Terms" minOccurs="0" maxOccurs="1"/>
        </xsd:sequence>
      </xsd:complexType>
    </xsd:element>
    <xsd:element name="kf34bcdc8fc34e479d3f94c6210e8e27" ma:index="51" nillable="true" ma:taxonomy="true" ma:internalName="kf34bcdc8fc34e479d3f94c6210e8e27" ma:taxonomyFieldName="Competitors" ma:displayName="SMSG Competition" ma:default="" ma:fieldId="{4f34bcdc-8fc3-4e47-9d3f-94c6210e8e27}"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mb88723863e1404388ba3733387d48df" ma:index="53" nillable="true" ma:taxonomy="true" ma:internalName="mb88723863e1404388ba3733387d48df" ma:taxonomyFieldName="Audiences" ma:displayName="SMSG Customer Audiences" ma:default="" ma:fieldId="{6b887238-63e1-4043-88ba-3733387d48df}"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TaxCatchAll" ma:index="54" nillable="true" ma:displayName="Taxonomy Catch All Column" ma:description="" ma:hidden="true" ma:list="{8e3d5b1f-74bf-4cd5-90f8-860d03c4e4d4}" ma:internalName="TaxCatchAll" ma:showField="CatchAllData" ma:web="2478d1b8-79bf-461f-b8e8-704d21601f1a">
      <xsd:complexType>
        <xsd:complexContent>
          <xsd:extension base="dms:MultiChoiceLookup">
            <xsd:sequence>
              <xsd:element name="Value" type="dms:Lookup" maxOccurs="unbounded" minOccurs="0" nillable="true"/>
            </xsd:sequence>
          </xsd:extension>
        </xsd:complexContent>
      </xsd:complexType>
    </xsd:element>
    <xsd:element name="k20e0dfa74bf4e44818db03027b0ccd8" ma:index="55" nillable="true" ma:taxonomy="true" ma:internalName="k20e0dfa74bf4e44818db03027b0ccd8" ma:taxonomyFieldName="Segments" ma:displayName="SMSG Customer Segments" ma:default="" ma:fieldId="{420e0dfa-74bf-4e44-818d-b03027b0ccd8}"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l3c3ea61849e4288a8acc49bb5388e8c" ma:index="57" nillable="true" ma:taxonomy="true" ma:internalName="l3c3ea61849e4288a8acc49bb5388e8c" ma:taxonomyFieldName="Groups" ma:displayName="SMSG Groups" ma:default="" ma:fieldId="{53c3ea61-849e-4288-a8ac-c49bb5388e8c}"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ec5b2ad5c27b45fb8a00a1f27c7ce1ae" ma:index="59" nillable="true" ma:taxonomy="true" ma:internalName="ec5b2ad5c27b45fb8a00a1f27c7ce1ae" ma:taxonomyFieldName="Partners" ma:displayName="SMSG Partners" ma:default="" ma:fieldId="{ec5b2ad5-c27b-45fb-8a00-a1f27c7ce1ae}"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TaxCatchAllLabel" ma:index="60" nillable="true" ma:displayName="Taxonomy Catch All Column1" ma:description="" ma:hidden="true" ma:list="{8e3d5b1f-74bf-4cd5-90f8-860d03c4e4d4}" ma:internalName="TaxCatchAllLabel" ma:readOnly="true" ma:showField="CatchAllDataLabel" ma:web="2478d1b8-79bf-461f-b8e8-704d21601f1a">
      <xsd:complexType>
        <xsd:complexContent>
          <xsd:extension base="dms:MultiChoiceLookup">
            <xsd:sequence>
              <xsd:element name="Value" type="dms:Lookup" maxOccurs="unbounded" minOccurs="0" nillable="true"/>
            </xsd:sequence>
          </xsd:extension>
        </xsd:complexContent>
      </xsd:complexType>
    </xsd:element>
    <xsd:element name="b60f8d2dbb984f349d80d8196897f4d3" ma:index="61" nillable="true" ma:taxonomy="true" ma:internalName="b60f8d2dbb984f349d80d8196897f4d3" ma:taxonomyFieldName="Roles" ma:displayName="SMSG Roles" ma:default="" ma:fieldId="{b60f8d2d-bb98-4f34-9d80-d8196897f4d3}"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TaxKeywordTaxHTField" ma:index="62" nillable="true" ma:taxonomy="true" ma:internalName="TaxKeywordTaxHTField" ma:taxonomyFieldName="TaxKeyword" ma:displayName="Enterprise Keywords" ma:readOnly="false"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m6c7b4717b6346e6a075a59dd47eac69" ma:index="63" nillable="true" ma:taxonomy="true" ma:internalName="m6c7b4717b6346e6a075a59dd47eac69" ma:taxonomyFieldName="Topics" ma:displayName="SMSG Topics" ma:default="" ma:fieldId="{66c7b471-7b63-46e6-a075-a59dd47eac69}"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ConfidentialityTaxHTField0" ma:index="64" ma:taxonomy="true" ma:internalName="ConfidentialityTaxHTField0" ma:taxonomyFieldName="Confidentiality" ma:displayName="Maximum Reach" ma:default="5;#internal users|461efa83-0283-486a-a8d5-943328f3693f" ma:fieldId="{840a9f3c-1e14-4c21-9dbf-5637765665db}"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b4224c12c78d42ea9b214de0badf8358" ma:index="65" nillable="true" ma:taxonomy="true" ma:internalName="b4224c12c78d42ea9b214de0badf8358" ma:taxonomyFieldName="EnterpriseDomainTags" ma:displayName="EnterpriseDomainTags" ma:default="" ma:fieldId="{b4224c12-c78d-42ea-9b21-4de0badf8358}" ma:taxonomyMulti="true" ma:sspId="e385fb40-52d4-4fae-9c5b-3e8ff8a5878e" ma:termSetId="d039009f-2da8-468b-bf5e-ff4693a9f72f" ma:anchorId="00000000-0000-0000-0000-000000000000" ma:open="false" ma:isKeyword="false">
      <xsd:complexType>
        <xsd:sequence>
          <xsd:element ref="pc:Terms" minOccurs="0" maxOccurs="1"/>
        </xsd:sequence>
      </xsd:complexType>
    </xsd:element>
    <xsd:element name="_dlc_DocId" ma:index="66" nillable="true" ma:displayName="Document ID Value" ma:description="The value of the document ID assigned to this item." ma:indexed="true" ma:internalName="_dlc_DocId" ma:readOnly="true">
      <xsd:simpleType>
        <xsd:restriction base="dms:Text"/>
      </xsd:simpleType>
    </xsd:element>
    <xsd:element name="Coowner" ma:index="67" nillable="true" ma:displayName="Co-owner" ma:list="UserInfo" ma:SearchPeopleOnly="false" ma:SharePointGroup="0" ma:internalName="Coowner"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Url" ma:index="6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70" nillable="true" ma:displayName="Persist ID" ma:description="Keep ID on add." ma:hidden="true" ma:internalName="_dlc_DocIdPersistId" ma:readOnly="true">
      <xsd:simpleType>
        <xsd:restriction base="dms:Boolean"/>
      </xsd:simpleType>
    </xsd:element>
    <xsd:element name="eb54ac91059940029a3cc8a4ff5af673" ma:index="71" nillable="true" ma:taxonomy="true" ma:internalName="eb54ac91059940029a3cc8a4ff5af673" ma:taxonomyFieldName="SMSGDomain" ma:displayName="SMSG Domain" ma:default="" ma:fieldId="{eb54ac91-0599-4002-9a3c-c8a4ff5af673}"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ParentID1" ma:index="74" nillable="true" ma:displayName="ParentID" ma:description="Used to maintain the parent-child relationship within Document Set and Documents" ma:indexed="true" ma:internalName="ParentID1">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PublishDate" ma:index="5" nillable="true" ma:displayName="PublishDate" ma:description="Used in Blog Posts, this date is used to specify the Blog Article Date." ma:format="DateOnly" ma:internalName="PublishDate">
      <xsd:simpleType>
        <xsd:restriction base="dms:DateTime"/>
      </xsd:simpleType>
    </xsd:element>
    <xsd:element name="ApplyWorkflowRules" ma:index="19" nillable="true" ma:displayName="ApplyWorkflowRules" ma:default="Yes" ma:description="This columns is used to help to apply the workflow rules on Document Sets / Documents. by Default the Value is Yes" ma:format="Dropdown" ma:internalName="ApplyWorkflowRules" ma:readOnly="false">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b3bc04a5-d503-43b1-b98c-a8cf663329d9" elementFormDefault="qualified">
    <xsd:import namespace="http://schemas.microsoft.com/office/2006/documentManagement/types"/>
    <xsd:import namespace="http://schemas.microsoft.com/office/infopath/2007/PartnerControls"/>
    <xsd:element name="MediaServiceDateTaken" ma:index="72" nillable="true" ma:displayName="MediaServiceDateTaken" ma:description="" ma:hidden="true" ma:internalName="MediaServiceDateTaken" ma:readOnly="true">
      <xsd:simpleType>
        <xsd:restriction base="dms:Text"/>
      </xsd:simpleType>
    </xsd:element>
    <xsd:element name="MediaServiceAutoTags" ma:index="73" nillable="true" ma:displayName="MediaServiceAutoTags" ma:description="" ma:internalName="MediaServiceAutoTags" ma:readOnly="true">
      <xsd:simpleType>
        <xsd:restriction base="dms:Text"/>
      </xsd:simpleType>
    </xsd:element>
    <xsd:element name="dkll" ma:index="75" nillable="true" ma:displayName="SMSG Topics" ma:internalName="dkll">
      <xsd:simpleType>
        <xsd:restriction base="dms:Text"/>
      </xsd:simpleType>
    </xsd:element>
    <xsd:element name="Update_x0020_Expiration_x0020_Date_x0020_For_x0020_Docset" ma:index="76" nillable="true" ma:displayName="Update Expiration Date For Docset" ma:internalName="Update_x0020_Expiration_x0020_Date_x0020_For_x0020_Docset">
      <xsd:complexType>
        <xsd:complexContent>
          <xsd:extension base="dms:URL">
            <xsd:sequence>
              <xsd:element name="Url" type="dms:ValidUrl" minOccurs="0" nillable="true"/>
              <xsd:element name="Description" type="xsd:string" nillable="true"/>
            </xsd:sequence>
          </xsd:extension>
        </xsd:complexContent>
      </xsd:complexType>
    </xsd:element>
    <xsd:element name="lbla" ma:index="80" nillable="true" ma:displayName="Person or Group" ma:list="UserInfo" ma:internalName="lbla">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CR" ma:index="81" nillable="true" ma:displayName="MediaServiceOCR" ma:internalName="MediaServiceOCR" ma:readOnly="true">
      <xsd:simpleType>
        <xsd:restriction base="dms:Note">
          <xsd:maxLength value="255"/>
        </xsd:restriction>
      </xsd:simpleType>
    </xsd:element>
    <xsd:element name="MediaServiceEventHashCode" ma:index="82" nillable="true" ma:displayName="MediaServiceEventHashCode" ma:hidden="true" ma:internalName="MediaServiceEventHashCode" ma:readOnly="true">
      <xsd:simpleType>
        <xsd:restriction base="dms:Text"/>
      </xsd:simpleType>
    </xsd:element>
    <xsd:element name="MediaServiceGenerationTime" ma:index="83"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p:Policy xmlns:p="office.server.policy" id="" local="true">
  <p:Name>SMSG KM Open Document</p:Name>
  <p:Description/>
  <p:Statement/>
  <p:PolicyItems>
    <p:PolicyItem featureId="Microsoft.Office.RecordsManagement.PolicyFeatures.Expiration" staticId="0x0101000E4CB7077FEE4FF7AE86D4A500EEC780030016C849C62B10EB41ACA8C7EEDEF40BB20099ECF64382448D48A56095091C66B1A9|-661092312" UniqueId="59640036-e5ce-4b14-a5d1-6b72c22d6e25">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0</number>
                  <property>Expire_x0020_Review</property>
                  <propertyId>4efb7b69-53dd-4711-a372-96a7c80c7a38</propertyId>
                  <period>days</period>
                </formula>
                <action type="action" id="Microsoft.Office.RecordsManagement.PolicyFeatures.Expiration.Action.MoveToRecycleBin"/>
              </data>
            </stages>
          </Schedule>
        </Schedules>
      </p:CustomData>
    </p:PolicyItem>
  </p:PolicyItems>
</p:Policy>
</file>

<file path=customXml/item6.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B42B224-B695-4F1C-842C-7118242DBCBD}">
  <ds:schemaRefs>
    <ds:schemaRef ds:uri="Microsoft.SharePoint.Taxonomy.ContentTypeSync"/>
  </ds:schemaRefs>
</ds:datastoreItem>
</file>

<file path=customXml/itemProps2.xml><?xml version="1.0" encoding="utf-8"?>
<ds:datastoreItem xmlns:ds="http://schemas.openxmlformats.org/officeDocument/2006/customXml" ds:itemID="{C9AC1CC6-0DE7-472D-AB61-2896B348D4E7}">
  <ds:schemaRefs>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http://purl.org/dc/terms/"/>
    <ds:schemaRef ds:uri="http://purl.org/dc/dcmitype/"/>
    <ds:schemaRef ds:uri="http://schemas.microsoft.com/office/infopath/2007/PartnerControls"/>
    <ds:schemaRef ds:uri="b3bc04a5-d503-43b1-b98c-a8cf663329d9"/>
    <ds:schemaRef ds:uri="230E9DF3-BE65-4C73-A93B-D1236EBD677E"/>
    <ds:schemaRef ds:uri="230e9df3-be65-4c73-a93b-d1236ebd677e"/>
    <ds:schemaRef ds:uri="http://schemas.microsoft.com/sharepoint/v3"/>
    <ds:schemaRef ds:uri="http://www.w3.org/XML/1998/namespace"/>
  </ds:schemaRefs>
</ds:datastoreItem>
</file>

<file path=customXml/itemProps3.xml><?xml version="1.0" encoding="utf-8"?>
<ds:datastoreItem xmlns:ds="http://schemas.openxmlformats.org/officeDocument/2006/customXml" ds:itemID="{4B35AED5-5E17-467B-B283-6FACF04023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0e9df3-be65-4c73-a93b-d1236ebd677e"/>
    <ds:schemaRef ds:uri="230E9DF3-BE65-4C73-A93B-D1236EBD677E"/>
    <ds:schemaRef ds:uri="b3bc04a5-d503-43b1-b98c-a8cf663329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2A718D9-CD3C-4BE4-BEC7-6AFFC8041714}">
  <ds:schemaRefs>
    <ds:schemaRef ds:uri="http://schemas.microsoft.com/sharepoint/v3/contenttype/forms"/>
  </ds:schemaRefs>
</ds:datastoreItem>
</file>

<file path=customXml/itemProps5.xml><?xml version="1.0" encoding="utf-8"?>
<ds:datastoreItem xmlns:ds="http://schemas.openxmlformats.org/officeDocument/2006/customXml" ds:itemID="{CD63CC4A-578B-4095-BE98-C7B6546E4139}">
  <ds:schemaRefs>
    <ds:schemaRef ds:uri="office.server.policy"/>
  </ds:schemaRefs>
</ds:datastoreItem>
</file>

<file path=customXml/itemProps6.xml><?xml version="1.0" encoding="utf-8"?>
<ds:datastoreItem xmlns:ds="http://schemas.openxmlformats.org/officeDocument/2006/customXml" ds:itemID="{1BDCAD59-3ED7-488E-A76A-EC6253D6B27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188</TotalTime>
  <Words>2139</Words>
  <Application>Microsoft Office PowerPoint</Application>
  <PresentationFormat>Widescreen</PresentationFormat>
  <Paragraphs>152</Paragraphs>
  <Slides>13</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Segoe UI</vt:lpstr>
      <vt:lpstr>Segoe UI Light</vt:lpstr>
      <vt:lpstr>Segoe UI Semibold</vt:lpstr>
      <vt:lpstr>Segoe UI Semilight</vt:lpstr>
      <vt:lpstr>Wingdings</vt:lpstr>
      <vt:lpstr>DYNAMICS 2018</vt:lpstr>
      <vt:lpstr>Modernize sales productivity  Unlock productivity in the digital era</vt:lpstr>
      <vt:lpstr>PowerPoint Presentation</vt:lpstr>
      <vt:lpstr>And there’s more complexity </vt:lpstr>
      <vt:lpstr>PowerPoint Presentation</vt:lpstr>
      <vt:lpstr>Focus on what's most important</vt:lpstr>
      <vt:lpstr>Streamline seller workflows</vt:lpstr>
      <vt:lpstr>Start with what you need</vt:lpstr>
      <vt:lpstr>Microsoft – a leader in seller productivity</vt:lpstr>
      <vt:lpstr>PowerPoint Presentation</vt:lpstr>
      <vt:lpstr>PowerPoint Presentation</vt:lpstr>
      <vt:lpstr>PowerPoint Presentation</vt:lpstr>
      <vt:lpstr>PowerPoint Presentation</vt:lpstr>
      <vt:lpstr>Learn how to modernize sales productivity with Dynamics 365 for Sales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Modernize Sales Productivity Pitch Deck</dc:title>
  <dc:creator>Yee-Ann Lee</dc:creator>
  <cp:lastModifiedBy>Ileana Cipca</cp:lastModifiedBy>
  <cp:revision>5</cp:revision>
  <dcterms:created xsi:type="dcterms:W3CDTF">2018-09-27T21:01:30Z</dcterms:created>
  <dcterms:modified xsi:type="dcterms:W3CDTF">2018-12-27T15:56:25Z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NewsType">
    <vt:lpwstr/>
  </property>
  <property fmtid="{D5CDD505-2E9C-101B-9397-08002B2CF9AE}" pid="4" name="Update Parent Child Relation(1)0">
    <vt:lpwstr>, </vt:lpwstr>
  </property>
  <property fmtid="{D5CDD505-2E9C-101B-9397-08002B2CF9AE}" pid="5" name="MSIP_Label_f42aa342-8706-4288-bd11-ebb85995028c_Application">
    <vt:lpwstr>Microsoft Azure Information Protection</vt:lpwstr>
  </property>
  <property fmtid="{D5CDD505-2E9C-101B-9397-08002B2CF9AE}" pid="6" name="_dlc_policyId">
    <vt:lpwstr/>
  </property>
  <property fmtid="{D5CDD505-2E9C-101B-9397-08002B2CF9AE}" pid="7" name="LastSharedByUser">
    <vt:lpwstr>cocliffo@microsoft.com</vt:lpwstr>
  </property>
  <property fmtid="{D5CDD505-2E9C-101B-9397-08002B2CF9AE}" pid="8" name="Region">
    <vt:lpwstr/>
  </property>
  <property fmtid="{D5CDD505-2E9C-101B-9397-08002B2CF9AE}" pid="9" name="Confidentiality">
    <vt:lpwstr>14;#customer ready|8986c41d-21c5-4f8f-8a12-ea4625b46858</vt:lpwstr>
  </property>
  <property fmtid="{D5CDD505-2E9C-101B-9397-08002B2CF9AE}" pid="10" name="ItemType">
    <vt:lpwstr>16;#customer presentations|18e9ae94-e321-4eea-82d2-ad5b2f470f3c</vt:lpwstr>
  </property>
  <property fmtid="{D5CDD505-2E9C-101B-9397-08002B2CF9AE}" pid="11" name="ODSWF1">
    <vt:lpwstr>, </vt:lpwstr>
  </property>
  <property fmtid="{D5CDD505-2E9C-101B-9397-08002B2CF9AE}" pid="12" name="MSIP_Label_f42aa342-8706-4288-bd11-ebb85995028c_Enabled">
    <vt:lpwstr>True</vt:lpwstr>
  </property>
  <property fmtid="{D5CDD505-2E9C-101B-9397-08002B2CF9AE}" pid="13" name="ContentTypeId">
    <vt:lpwstr>0x0101000E4CB7077FEE4FF7AE86D4A500EEC780030016C849C62B10EB41ACA8C7EEDEF40BB20099ECF64382448D48A56095091C66B1A9</vt:lpwstr>
  </property>
  <property fmtid="{D5CDD505-2E9C-101B-9397-08002B2CF9AE}" pid="14" name="ODSWF(1)0">
    <vt:lpwstr>, </vt:lpwstr>
  </property>
  <property fmtid="{D5CDD505-2E9C-101B-9397-08002B2CF9AE}" pid="15" name="Industries">
    <vt:lpwstr/>
  </property>
  <property fmtid="{D5CDD505-2E9C-101B-9397-08002B2CF9AE}" pid="16" name="MSProducts">
    <vt:lpwstr/>
  </property>
  <property fmtid="{D5CDD505-2E9C-101B-9397-08002B2CF9AE}" pid="17" name="Competitors">
    <vt:lpwstr/>
  </property>
  <property fmtid="{D5CDD505-2E9C-101B-9397-08002B2CF9AE}" pid="18" name="SMSGDomain">
    <vt:lpwstr>454;#Dynamics Domain|c9ee6292-a1e2-403c-bbb9-76077437e5b5;#2548;#Business Applications Domain|610af3f5-b43d-455a-97a7-f917993f5652;#453;#Microsoft Business Solutions|659377a4-c7bd-435e-b683-bdae8524bc80</vt:lpwstr>
  </property>
  <property fmtid="{D5CDD505-2E9C-101B-9397-08002B2CF9AE}" pid="19" name="ExperienceContentType">
    <vt:lpwstr/>
  </property>
  <property fmtid="{D5CDD505-2E9C-101B-9397-08002B2CF9AE}" pid="20" name="Update Parent Child Relation(1)1">
    <vt:lpwstr>, </vt:lpwstr>
  </property>
  <property fmtid="{D5CDD505-2E9C-101B-9397-08002B2CF9AE}" pid="21" name="BusinessArchitecture">
    <vt:lpwstr/>
  </property>
  <property fmtid="{D5CDD505-2E9C-101B-9397-08002B2CF9AE}" pid="22" name="LastSharedByTime">
    <vt:filetime>2017-02-18T01:08:42Z</vt:filetime>
  </property>
  <property fmtid="{D5CDD505-2E9C-101B-9397-08002B2CF9AE}" pid="23" name="MSIP_Label_f42aa342-8706-4288-bd11-ebb85995028c_SetDate">
    <vt:lpwstr>2018-03-08T18:53:52.4954318Z</vt:lpwstr>
  </property>
  <property fmtid="{D5CDD505-2E9C-101B-9397-08002B2CF9AE}" pid="24" name="Products">
    <vt:lpwstr>2568;#Dynamics 365 for Sales|e92d8db0-50d4-4257-ae7c-5e5700ed3f83</vt:lpwstr>
  </property>
  <property fmtid="{D5CDD505-2E9C-101B-9397-08002B2CF9AE}" pid="25" name="ODSWF(1)1">
    <vt:lpwstr>, </vt:lpwstr>
  </property>
  <property fmtid="{D5CDD505-2E9C-101B-9397-08002B2CF9AE}" pid="26" name="ODSWF2">
    <vt:lpwstr>, </vt:lpwstr>
  </property>
  <property fmtid="{D5CDD505-2E9C-101B-9397-08002B2CF9AE}" pid="27" name="MSIP_Label_f42aa342-8706-4288-bd11-ebb85995028c_SiteId">
    <vt:lpwstr>72f988bf-86f1-41af-91ab-2d7cd011db47</vt:lpwstr>
  </property>
  <property fmtid="{D5CDD505-2E9C-101B-9397-08002B2CF9AE}" pid="28" name="MSIP_Label_f42aa342-8706-4288-bd11-ebb85995028c_Name">
    <vt:lpwstr>General</vt:lpwstr>
  </property>
  <property fmtid="{D5CDD505-2E9C-101B-9397-08002B2CF9AE}" pid="29" name="l6f004f21209409da86a713c0f24627d">
    <vt:lpwstr/>
  </property>
  <property fmtid="{D5CDD505-2E9C-101B-9397-08002B2CF9AE}" pid="30" name="MSIP_Label_f42aa342-8706-4288-bd11-ebb85995028c_Extended_MSFT_Method">
    <vt:lpwstr>Automatic</vt:lpwstr>
  </property>
  <property fmtid="{D5CDD505-2E9C-101B-9397-08002B2CF9AE}" pid="31" name="MSProductsTaxHTField0">
    <vt:lpwstr/>
  </property>
  <property fmtid="{D5CDD505-2E9C-101B-9397-08002B2CF9AE}" pid="32" name="e8080b0481964c759b2c36ae49591b31">
    <vt:lpwstr/>
  </property>
  <property fmtid="{D5CDD505-2E9C-101B-9397-08002B2CF9AE}" pid="33" name="_docset_NoMedatataSyncRequired">
    <vt:lpwstr>False</vt:lpwstr>
  </property>
  <property fmtid="{D5CDD505-2E9C-101B-9397-08002B2CF9AE}" pid="34" name="MSIP_Label_f42aa342-8706-4288-bd11-ebb85995028c_Owner">
    <vt:lpwstr>v-yeele@microsoft.com</vt:lpwstr>
  </property>
  <property fmtid="{D5CDD505-2E9C-101B-9397-08002B2CF9AE}" pid="35" name="TechnicalLevel">
    <vt:lpwstr/>
  </property>
  <property fmtid="{D5CDD505-2E9C-101B-9397-08002B2CF9AE}" pid="36" name="Audiences">
    <vt:lpwstr/>
  </property>
  <property fmtid="{D5CDD505-2E9C-101B-9397-08002B2CF9AE}" pid="37" name="ldac8aee9d1f469e8cd8c3f8d6a615f2">
    <vt:lpwstr/>
  </property>
  <property fmtid="{D5CDD505-2E9C-101B-9397-08002B2CF9AE}" pid="38" name="Sensitivity">
    <vt:lpwstr>General</vt:lpwstr>
  </property>
  <property fmtid="{D5CDD505-2E9C-101B-9397-08002B2CF9AE}" pid="39" name="EmployeeRole">
    <vt:lpwstr/>
  </property>
  <property fmtid="{D5CDD505-2E9C-101B-9397-08002B2CF9AE}" pid="40" name="NewsTopic">
    <vt:lpwstr/>
  </property>
  <property fmtid="{D5CDD505-2E9C-101B-9397-08002B2CF9AE}" pid="41" name="SharedWithUsers">
    <vt:lpwstr>74256;#Paul Kiley;#32851;#Julia Wort</vt:lpwstr>
  </property>
  <property fmtid="{D5CDD505-2E9C-101B-9397-08002B2CF9AE}" pid="42" name="Roles">
    <vt:lpwstr/>
  </property>
  <property fmtid="{D5CDD505-2E9C-101B-9397-08002B2CF9AE}" pid="43" name="ODSWF2(1)">
    <vt:lpwstr>, </vt:lpwstr>
  </property>
  <property fmtid="{D5CDD505-2E9C-101B-9397-08002B2CF9AE}" pid="44" name="ItemRetentionFormula">
    <vt:lpwstr/>
  </property>
  <property fmtid="{D5CDD505-2E9C-101B-9397-08002B2CF9AE}" pid="45" name="NewsSource">
    <vt:lpwstr/>
  </property>
  <property fmtid="{D5CDD505-2E9C-101B-9397-08002B2CF9AE}" pid="46" name="SMSGTags">
    <vt:lpwstr/>
  </property>
  <property fmtid="{D5CDD505-2E9C-101B-9397-08002B2CF9AE}" pid="47" name="ODSWF2(1)0">
    <vt:lpwstr>, </vt:lpwstr>
  </property>
  <property fmtid="{D5CDD505-2E9C-101B-9397-08002B2CF9AE}" pid="48" name="_dlc_DocIdItemGuid">
    <vt:lpwstr>161e6ac1-70a8-48a6-94ee-a440d875ece2</vt:lpwstr>
  </property>
  <property fmtid="{D5CDD505-2E9C-101B-9397-08002B2CF9AE}" pid="49" name="MSPhysicalGeography">
    <vt:lpwstr/>
  </property>
  <property fmtid="{D5CDD505-2E9C-101B-9397-08002B2CF9AE}" pid="50" name="j3562c58ee414e028925bc902cfc01a1">
    <vt:lpwstr/>
  </property>
  <property fmtid="{D5CDD505-2E9C-101B-9397-08002B2CF9AE}" pid="51" name="EnterpriseDomainTags">
    <vt:lpwstr/>
  </property>
  <property fmtid="{D5CDD505-2E9C-101B-9397-08002B2CF9AE}" pid="52" name="Segments">
    <vt:lpwstr/>
  </property>
  <property fmtid="{D5CDD505-2E9C-101B-9397-08002B2CF9AE}" pid="53" name="ActivitiesAndPrograms">
    <vt:lpwstr/>
  </property>
  <property fmtid="{D5CDD505-2E9C-101B-9397-08002B2CF9AE}" pid="54" name="Partners">
    <vt:lpwstr/>
  </property>
  <property fmtid="{D5CDD505-2E9C-101B-9397-08002B2CF9AE}" pid="55" name="la4444b61d19467597d63190b69ac227">
    <vt:lpwstr/>
  </property>
  <property fmtid="{D5CDD505-2E9C-101B-9397-08002B2CF9AE}" pid="56" name="ODSWF(1)">
    <vt:lpwstr>, </vt:lpwstr>
  </property>
  <property fmtid="{D5CDD505-2E9C-101B-9397-08002B2CF9AE}" pid="57" name="Topics">
    <vt:lpwstr>2554;#Fiscal Year 2019|37cfb2d9-82d6-4aee-ad7b-3dc8286123ca</vt:lpwstr>
  </property>
  <property fmtid="{D5CDD505-2E9C-101B-9397-08002B2CF9AE}" pid="58" name="Groups">
    <vt:lpwstr/>
  </property>
  <property fmtid="{D5CDD505-2E9C-101B-9397-08002B2CF9AE}" pid="59" name="Languages">
    <vt:lpwstr/>
  </property>
  <property fmtid="{D5CDD505-2E9C-101B-9397-08002B2CF9AE}" pid="60" name="of67e5d4b76f4a9db8769983fda9cec0">
    <vt:lpwstr/>
  </property>
</Properties>
</file>